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</p:sldMasterIdLst>
  <p:notesMasterIdLst>
    <p:notesMasterId r:id="rId16"/>
  </p:notesMasterIdLst>
  <p:sldIdLst>
    <p:sldId id="266" r:id="rId3"/>
    <p:sldId id="258" r:id="rId4"/>
    <p:sldId id="284" r:id="rId5"/>
    <p:sldId id="260" r:id="rId6"/>
    <p:sldId id="286" r:id="rId7"/>
    <p:sldId id="256" r:id="rId8"/>
    <p:sldId id="281" r:id="rId9"/>
    <p:sldId id="278" r:id="rId10"/>
    <p:sldId id="280" r:id="rId11"/>
    <p:sldId id="279" r:id="rId12"/>
    <p:sldId id="282" r:id="rId13"/>
    <p:sldId id="259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FF2F0-FD87-4017-AF9A-118437590A33}" v="1" dt="2025-05-07T16:19:36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bson, Kate" userId="1476a469-d829-40f4-9e83-c3ffef14fee8" providerId="ADAL" clId="{A9DFF2F0-FD87-4017-AF9A-118437590A33}"/>
    <pc:docChg chg="custSel modSld">
      <pc:chgData name="Hobson, Kate" userId="1476a469-d829-40f4-9e83-c3ffef14fee8" providerId="ADAL" clId="{A9DFF2F0-FD87-4017-AF9A-118437590A33}" dt="2025-05-07T16:19:36.197" v="1" actId="27636"/>
      <pc:docMkLst>
        <pc:docMk/>
      </pc:docMkLst>
      <pc:sldChg chg="modSp mod">
        <pc:chgData name="Hobson, Kate" userId="1476a469-d829-40f4-9e83-c3ffef14fee8" providerId="ADAL" clId="{A9DFF2F0-FD87-4017-AF9A-118437590A33}" dt="2025-05-07T16:19:36.197" v="1" actId="27636"/>
        <pc:sldMkLst>
          <pc:docMk/>
          <pc:sldMk cId="3852472560" sldId="278"/>
        </pc:sldMkLst>
        <pc:spChg chg="mod">
          <ac:chgData name="Hobson, Kate" userId="1476a469-d829-40f4-9e83-c3ffef14fee8" providerId="ADAL" clId="{A9DFF2F0-FD87-4017-AF9A-118437590A33}" dt="2025-05-07T16:19:36.197" v="1" actId="27636"/>
          <ac:spMkLst>
            <pc:docMk/>
            <pc:sldMk cId="3852472560" sldId="278"/>
            <ac:spMk id="3" creationId="{49ABF280-6587-BDE0-7AC8-6CDA6DEF27B8}"/>
          </ac:spMkLst>
        </pc:spChg>
      </pc:sldChg>
      <pc:sldChg chg="modSp mod">
        <pc:chgData name="Hobson, Kate" userId="1476a469-d829-40f4-9e83-c3ffef14fee8" providerId="ADAL" clId="{A9DFF2F0-FD87-4017-AF9A-118437590A33}" dt="2025-05-07T16:19:36.181" v="0" actId="27636"/>
        <pc:sldMkLst>
          <pc:docMk/>
          <pc:sldMk cId="1862401187" sldId="281"/>
        </pc:sldMkLst>
        <pc:spChg chg="mod">
          <ac:chgData name="Hobson, Kate" userId="1476a469-d829-40f4-9e83-c3ffef14fee8" providerId="ADAL" clId="{A9DFF2F0-FD87-4017-AF9A-118437590A33}" dt="2025-05-07T16:19:36.181" v="0" actId="27636"/>
          <ac:spMkLst>
            <pc:docMk/>
            <pc:sldMk cId="1862401187" sldId="281"/>
            <ac:spMk id="3" creationId="{DA48F75B-FDC4-7814-513C-5FD9DDF3D37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FB83B-727F-496F-B011-4E1A6CCB630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9DCD83-39C0-4D92-B8E9-137F2A4AEA0A}">
      <dgm:prSet/>
      <dgm:spPr/>
      <dgm:t>
        <a:bodyPr/>
        <a:lstStyle/>
        <a:p>
          <a:r>
            <a:rPr lang="en-GB" dirty="0"/>
            <a:t>The system was non-invasive, using an EEG cap and FES device.</a:t>
          </a:r>
          <a:endParaRPr lang="en-US" dirty="0"/>
        </a:p>
      </dgm:t>
    </dgm:pt>
    <dgm:pt modelId="{075FE4D5-2E45-496B-A453-6D680CDB6EB0}" type="parTrans" cxnId="{2210E29B-DDC5-438E-9E7E-3315D230EC96}">
      <dgm:prSet/>
      <dgm:spPr/>
      <dgm:t>
        <a:bodyPr/>
        <a:lstStyle/>
        <a:p>
          <a:endParaRPr lang="en-US"/>
        </a:p>
      </dgm:t>
    </dgm:pt>
    <dgm:pt modelId="{3A8CCBE0-EEFE-49E9-B2C4-948F3653DC27}" type="sibTrans" cxnId="{2210E29B-DDC5-438E-9E7E-3315D230EC96}">
      <dgm:prSet/>
      <dgm:spPr/>
      <dgm:t>
        <a:bodyPr/>
        <a:lstStyle/>
        <a:p>
          <a:endParaRPr lang="en-US"/>
        </a:p>
      </dgm:t>
    </dgm:pt>
    <dgm:pt modelId="{6D80C5F1-35FA-4349-BE9E-2CA79E9AAA06}">
      <dgm:prSet/>
      <dgm:spPr/>
      <dgm:t>
        <a:bodyPr/>
        <a:lstStyle/>
        <a:p>
          <a:r>
            <a:rPr lang="en-GB" dirty="0"/>
            <a:t>One of the participants was a young African man who had recently suffered a stroke.</a:t>
          </a:r>
          <a:endParaRPr lang="en-US" dirty="0"/>
        </a:p>
      </dgm:t>
    </dgm:pt>
    <dgm:pt modelId="{CF91B25B-082D-4F3C-8BDE-0F3B6CC9FA1E}" type="parTrans" cxnId="{663B5EEE-68AB-4FC9-B033-FA8CD7CD7655}">
      <dgm:prSet/>
      <dgm:spPr/>
      <dgm:t>
        <a:bodyPr/>
        <a:lstStyle/>
        <a:p>
          <a:endParaRPr lang="en-US"/>
        </a:p>
      </dgm:t>
    </dgm:pt>
    <dgm:pt modelId="{E94768BA-0182-47F4-A90E-2ADF792709FE}" type="sibTrans" cxnId="{663B5EEE-68AB-4FC9-B033-FA8CD7CD7655}">
      <dgm:prSet/>
      <dgm:spPr/>
      <dgm:t>
        <a:bodyPr/>
        <a:lstStyle/>
        <a:p>
          <a:endParaRPr lang="en-US"/>
        </a:p>
      </dgm:t>
    </dgm:pt>
    <dgm:pt modelId="{EEADD15E-864D-4610-89EF-715E7BBAA4B7}">
      <dgm:prSet/>
      <dgm:spPr/>
      <dgm:t>
        <a:bodyPr/>
        <a:lstStyle/>
        <a:p>
          <a:r>
            <a:rPr lang="en-GB"/>
            <a:t>He had limited access to treatment options and was highly motivated to participate</a:t>
          </a:r>
          <a:endParaRPr lang="en-US"/>
        </a:p>
      </dgm:t>
    </dgm:pt>
    <dgm:pt modelId="{4430209A-76E2-41A5-8087-4A7091E7EBDC}" type="parTrans" cxnId="{6AA18714-D288-4253-88C7-C41C2636A1FB}">
      <dgm:prSet/>
      <dgm:spPr/>
      <dgm:t>
        <a:bodyPr/>
        <a:lstStyle/>
        <a:p>
          <a:endParaRPr lang="en-US"/>
        </a:p>
      </dgm:t>
    </dgm:pt>
    <dgm:pt modelId="{2EC5391F-1899-4AB9-BFDA-2AAA1C59CBA9}" type="sibTrans" cxnId="{6AA18714-D288-4253-88C7-C41C2636A1FB}">
      <dgm:prSet/>
      <dgm:spPr/>
      <dgm:t>
        <a:bodyPr/>
        <a:lstStyle/>
        <a:p>
          <a:endParaRPr lang="en-US"/>
        </a:p>
      </dgm:t>
    </dgm:pt>
    <dgm:pt modelId="{D122C098-A386-4BDC-A8FC-0F5CAA3D11BA}" type="pres">
      <dgm:prSet presAssocID="{BA0FB83B-727F-496F-B011-4E1A6CCB63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92775-C357-42B1-AB3E-B1AD5E91E099}" type="pres">
      <dgm:prSet presAssocID="{2D9DCD83-39C0-4D92-B8E9-137F2A4AEA0A}" presName="hierRoot1" presStyleCnt="0">
        <dgm:presLayoutVars>
          <dgm:hierBranch val="init"/>
        </dgm:presLayoutVars>
      </dgm:prSet>
      <dgm:spPr/>
    </dgm:pt>
    <dgm:pt modelId="{1BFDC182-70C1-4921-9536-2D329D99CC70}" type="pres">
      <dgm:prSet presAssocID="{2D9DCD83-39C0-4D92-B8E9-137F2A4AEA0A}" presName="rootComposite1" presStyleCnt="0"/>
      <dgm:spPr/>
    </dgm:pt>
    <dgm:pt modelId="{06088414-A76D-4AD2-884F-4039691D900D}" type="pres">
      <dgm:prSet presAssocID="{2D9DCD83-39C0-4D92-B8E9-137F2A4AEA0A}" presName="rootText1" presStyleLbl="node0" presStyleIdx="0" presStyleCnt="3">
        <dgm:presLayoutVars>
          <dgm:chPref val="3"/>
        </dgm:presLayoutVars>
      </dgm:prSet>
      <dgm:spPr/>
    </dgm:pt>
    <dgm:pt modelId="{8C13DE15-70A7-4D1D-B4B4-6E840BB60863}" type="pres">
      <dgm:prSet presAssocID="{2D9DCD83-39C0-4D92-B8E9-137F2A4AEA0A}" presName="rootConnector1" presStyleLbl="node1" presStyleIdx="0" presStyleCnt="0"/>
      <dgm:spPr/>
    </dgm:pt>
    <dgm:pt modelId="{B26607E3-2AF2-4097-ADBD-63082881C545}" type="pres">
      <dgm:prSet presAssocID="{2D9DCD83-39C0-4D92-B8E9-137F2A4AEA0A}" presName="hierChild2" presStyleCnt="0"/>
      <dgm:spPr/>
    </dgm:pt>
    <dgm:pt modelId="{00336E97-A274-4D23-9A5D-B5E6AB7C02B0}" type="pres">
      <dgm:prSet presAssocID="{2D9DCD83-39C0-4D92-B8E9-137F2A4AEA0A}" presName="hierChild3" presStyleCnt="0"/>
      <dgm:spPr/>
    </dgm:pt>
    <dgm:pt modelId="{AB7D3A4A-A7D5-4738-A900-F5BEA057782E}" type="pres">
      <dgm:prSet presAssocID="{6D80C5F1-35FA-4349-BE9E-2CA79E9AAA06}" presName="hierRoot1" presStyleCnt="0">
        <dgm:presLayoutVars>
          <dgm:hierBranch val="init"/>
        </dgm:presLayoutVars>
      </dgm:prSet>
      <dgm:spPr/>
    </dgm:pt>
    <dgm:pt modelId="{E75E9C63-75EE-44D7-99B5-922E219C3C5B}" type="pres">
      <dgm:prSet presAssocID="{6D80C5F1-35FA-4349-BE9E-2CA79E9AAA06}" presName="rootComposite1" presStyleCnt="0"/>
      <dgm:spPr/>
    </dgm:pt>
    <dgm:pt modelId="{D79666F8-F40B-49F4-A056-66FC5B9770BA}" type="pres">
      <dgm:prSet presAssocID="{6D80C5F1-35FA-4349-BE9E-2CA79E9AAA06}" presName="rootText1" presStyleLbl="node0" presStyleIdx="1" presStyleCnt="3">
        <dgm:presLayoutVars>
          <dgm:chPref val="3"/>
        </dgm:presLayoutVars>
      </dgm:prSet>
      <dgm:spPr/>
    </dgm:pt>
    <dgm:pt modelId="{74D4FEA8-23B4-45FB-9684-8B6634E6E68A}" type="pres">
      <dgm:prSet presAssocID="{6D80C5F1-35FA-4349-BE9E-2CA79E9AAA06}" presName="rootConnector1" presStyleLbl="node1" presStyleIdx="0" presStyleCnt="0"/>
      <dgm:spPr/>
    </dgm:pt>
    <dgm:pt modelId="{0D732A35-7DFF-476D-9367-8A5AF51B2D2E}" type="pres">
      <dgm:prSet presAssocID="{6D80C5F1-35FA-4349-BE9E-2CA79E9AAA06}" presName="hierChild2" presStyleCnt="0"/>
      <dgm:spPr/>
    </dgm:pt>
    <dgm:pt modelId="{E9D0DC66-765A-43FF-9B58-90A362089488}" type="pres">
      <dgm:prSet presAssocID="{6D80C5F1-35FA-4349-BE9E-2CA79E9AAA06}" presName="hierChild3" presStyleCnt="0"/>
      <dgm:spPr/>
    </dgm:pt>
    <dgm:pt modelId="{9C04FDE3-71DD-458E-9023-A5982325542F}" type="pres">
      <dgm:prSet presAssocID="{EEADD15E-864D-4610-89EF-715E7BBAA4B7}" presName="hierRoot1" presStyleCnt="0">
        <dgm:presLayoutVars>
          <dgm:hierBranch val="init"/>
        </dgm:presLayoutVars>
      </dgm:prSet>
      <dgm:spPr/>
    </dgm:pt>
    <dgm:pt modelId="{47C0A336-02A8-4EE5-B3F6-65BBF08DE132}" type="pres">
      <dgm:prSet presAssocID="{EEADD15E-864D-4610-89EF-715E7BBAA4B7}" presName="rootComposite1" presStyleCnt="0"/>
      <dgm:spPr/>
    </dgm:pt>
    <dgm:pt modelId="{3D747074-73B4-4CDC-9545-843ECA406819}" type="pres">
      <dgm:prSet presAssocID="{EEADD15E-864D-4610-89EF-715E7BBAA4B7}" presName="rootText1" presStyleLbl="node0" presStyleIdx="2" presStyleCnt="3">
        <dgm:presLayoutVars>
          <dgm:chPref val="3"/>
        </dgm:presLayoutVars>
      </dgm:prSet>
      <dgm:spPr/>
    </dgm:pt>
    <dgm:pt modelId="{0C01909A-9072-46FB-8C62-432D7DE9AA1F}" type="pres">
      <dgm:prSet presAssocID="{EEADD15E-864D-4610-89EF-715E7BBAA4B7}" presName="rootConnector1" presStyleLbl="node1" presStyleIdx="0" presStyleCnt="0"/>
      <dgm:spPr/>
    </dgm:pt>
    <dgm:pt modelId="{8F1654CF-7F02-46AB-AB99-9F9792DB38CC}" type="pres">
      <dgm:prSet presAssocID="{EEADD15E-864D-4610-89EF-715E7BBAA4B7}" presName="hierChild2" presStyleCnt="0"/>
      <dgm:spPr/>
    </dgm:pt>
    <dgm:pt modelId="{89705C14-A2E9-4A66-9493-170C1FDB98EB}" type="pres">
      <dgm:prSet presAssocID="{EEADD15E-864D-4610-89EF-715E7BBAA4B7}" presName="hierChild3" presStyleCnt="0"/>
      <dgm:spPr/>
    </dgm:pt>
  </dgm:ptLst>
  <dgm:cxnLst>
    <dgm:cxn modelId="{6AA18714-D288-4253-88C7-C41C2636A1FB}" srcId="{BA0FB83B-727F-496F-B011-4E1A6CCB6305}" destId="{EEADD15E-864D-4610-89EF-715E7BBAA4B7}" srcOrd="2" destOrd="0" parTransId="{4430209A-76E2-41A5-8087-4A7091E7EBDC}" sibTransId="{2EC5391F-1899-4AB9-BFDA-2AAA1C59CBA9}"/>
    <dgm:cxn modelId="{B4A07F2F-DACF-4F1B-AECE-8229DAAB1702}" type="presOf" srcId="{2D9DCD83-39C0-4D92-B8E9-137F2A4AEA0A}" destId="{06088414-A76D-4AD2-884F-4039691D900D}" srcOrd="0" destOrd="0" presId="urn:microsoft.com/office/officeart/2009/3/layout/HorizontalOrganizationChart"/>
    <dgm:cxn modelId="{CD72426C-C0B1-4D0C-9C0A-48B7C3F96FB7}" type="presOf" srcId="{BA0FB83B-727F-496F-B011-4E1A6CCB6305}" destId="{D122C098-A386-4BDC-A8FC-0F5CAA3D11BA}" srcOrd="0" destOrd="0" presId="urn:microsoft.com/office/officeart/2009/3/layout/HorizontalOrganizationChart"/>
    <dgm:cxn modelId="{D043DA76-420F-4F10-A966-146F6CA293F6}" type="presOf" srcId="{EEADD15E-864D-4610-89EF-715E7BBAA4B7}" destId="{3D747074-73B4-4CDC-9545-843ECA406819}" srcOrd="0" destOrd="0" presId="urn:microsoft.com/office/officeart/2009/3/layout/HorizontalOrganizationChart"/>
    <dgm:cxn modelId="{C766955A-C742-4A93-99DB-52070CA51067}" type="presOf" srcId="{6D80C5F1-35FA-4349-BE9E-2CA79E9AAA06}" destId="{74D4FEA8-23B4-45FB-9684-8B6634E6E68A}" srcOrd="1" destOrd="0" presId="urn:microsoft.com/office/officeart/2009/3/layout/HorizontalOrganizationChart"/>
    <dgm:cxn modelId="{38C93F93-2074-44BB-BBB5-E3515AABEEAE}" type="presOf" srcId="{6D80C5F1-35FA-4349-BE9E-2CA79E9AAA06}" destId="{D79666F8-F40B-49F4-A056-66FC5B9770BA}" srcOrd="0" destOrd="0" presId="urn:microsoft.com/office/officeart/2009/3/layout/HorizontalOrganizationChart"/>
    <dgm:cxn modelId="{E4312695-B1DD-4E7D-9D74-95733FD2303E}" type="presOf" srcId="{2D9DCD83-39C0-4D92-B8E9-137F2A4AEA0A}" destId="{8C13DE15-70A7-4D1D-B4B4-6E840BB60863}" srcOrd="1" destOrd="0" presId="urn:microsoft.com/office/officeart/2009/3/layout/HorizontalOrganizationChart"/>
    <dgm:cxn modelId="{2210E29B-DDC5-438E-9E7E-3315D230EC96}" srcId="{BA0FB83B-727F-496F-B011-4E1A6CCB6305}" destId="{2D9DCD83-39C0-4D92-B8E9-137F2A4AEA0A}" srcOrd="0" destOrd="0" parTransId="{075FE4D5-2E45-496B-A453-6D680CDB6EB0}" sibTransId="{3A8CCBE0-EEFE-49E9-B2C4-948F3653DC27}"/>
    <dgm:cxn modelId="{0FCB73BD-EC2A-42FA-BF1B-6CBF4D1E13B8}" type="presOf" srcId="{EEADD15E-864D-4610-89EF-715E7BBAA4B7}" destId="{0C01909A-9072-46FB-8C62-432D7DE9AA1F}" srcOrd="1" destOrd="0" presId="urn:microsoft.com/office/officeart/2009/3/layout/HorizontalOrganizationChart"/>
    <dgm:cxn modelId="{663B5EEE-68AB-4FC9-B033-FA8CD7CD7655}" srcId="{BA0FB83B-727F-496F-B011-4E1A6CCB6305}" destId="{6D80C5F1-35FA-4349-BE9E-2CA79E9AAA06}" srcOrd="1" destOrd="0" parTransId="{CF91B25B-082D-4F3C-8BDE-0F3B6CC9FA1E}" sibTransId="{E94768BA-0182-47F4-A90E-2ADF792709FE}"/>
    <dgm:cxn modelId="{CFCEACFE-6311-41E3-83E2-6ACB38E8AE1E}" type="presParOf" srcId="{D122C098-A386-4BDC-A8FC-0F5CAA3D11BA}" destId="{27992775-C357-42B1-AB3E-B1AD5E91E099}" srcOrd="0" destOrd="0" presId="urn:microsoft.com/office/officeart/2009/3/layout/HorizontalOrganizationChart"/>
    <dgm:cxn modelId="{CCF9B46C-DDC1-492D-A339-4142D578C0CC}" type="presParOf" srcId="{27992775-C357-42B1-AB3E-B1AD5E91E099}" destId="{1BFDC182-70C1-4921-9536-2D329D99CC70}" srcOrd="0" destOrd="0" presId="urn:microsoft.com/office/officeart/2009/3/layout/HorizontalOrganizationChart"/>
    <dgm:cxn modelId="{114912D6-B292-44C1-A775-816D5E4C3A57}" type="presParOf" srcId="{1BFDC182-70C1-4921-9536-2D329D99CC70}" destId="{06088414-A76D-4AD2-884F-4039691D900D}" srcOrd="0" destOrd="0" presId="urn:microsoft.com/office/officeart/2009/3/layout/HorizontalOrganizationChart"/>
    <dgm:cxn modelId="{5154491A-7C46-433E-BE5A-64190A08AE94}" type="presParOf" srcId="{1BFDC182-70C1-4921-9536-2D329D99CC70}" destId="{8C13DE15-70A7-4D1D-B4B4-6E840BB60863}" srcOrd="1" destOrd="0" presId="urn:microsoft.com/office/officeart/2009/3/layout/HorizontalOrganizationChart"/>
    <dgm:cxn modelId="{81E691AB-5F97-4D33-97FC-9A0166A15EBE}" type="presParOf" srcId="{27992775-C357-42B1-AB3E-B1AD5E91E099}" destId="{B26607E3-2AF2-4097-ADBD-63082881C545}" srcOrd="1" destOrd="0" presId="urn:microsoft.com/office/officeart/2009/3/layout/HorizontalOrganizationChart"/>
    <dgm:cxn modelId="{0B1E1C1D-A459-4F9E-BF7E-5BCA88264780}" type="presParOf" srcId="{27992775-C357-42B1-AB3E-B1AD5E91E099}" destId="{00336E97-A274-4D23-9A5D-B5E6AB7C02B0}" srcOrd="2" destOrd="0" presId="urn:microsoft.com/office/officeart/2009/3/layout/HorizontalOrganizationChart"/>
    <dgm:cxn modelId="{3F1FCAE7-ED6A-4CD2-B7B8-125EBB58DFF2}" type="presParOf" srcId="{D122C098-A386-4BDC-A8FC-0F5CAA3D11BA}" destId="{AB7D3A4A-A7D5-4738-A900-F5BEA057782E}" srcOrd="1" destOrd="0" presId="urn:microsoft.com/office/officeart/2009/3/layout/HorizontalOrganizationChart"/>
    <dgm:cxn modelId="{C6667F53-5022-4ADA-91DA-F880AB48981D}" type="presParOf" srcId="{AB7D3A4A-A7D5-4738-A900-F5BEA057782E}" destId="{E75E9C63-75EE-44D7-99B5-922E219C3C5B}" srcOrd="0" destOrd="0" presId="urn:microsoft.com/office/officeart/2009/3/layout/HorizontalOrganizationChart"/>
    <dgm:cxn modelId="{E9F0476F-1782-43D4-8A74-D19E60F46625}" type="presParOf" srcId="{E75E9C63-75EE-44D7-99B5-922E219C3C5B}" destId="{D79666F8-F40B-49F4-A056-66FC5B9770BA}" srcOrd="0" destOrd="0" presId="urn:microsoft.com/office/officeart/2009/3/layout/HorizontalOrganizationChart"/>
    <dgm:cxn modelId="{1A3233A6-FEF4-4A8E-9476-64B3687BA2E7}" type="presParOf" srcId="{E75E9C63-75EE-44D7-99B5-922E219C3C5B}" destId="{74D4FEA8-23B4-45FB-9684-8B6634E6E68A}" srcOrd="1" destOrd="0" presId="urn:microsoft.com/office/officeart/2009/3/layout/HorizontalOrganizationChart"/>
    <dgm:cxn modelId="{F50E928F-0087-4CBA-AE18-D8479E5633C2}" type="presParOf" srcId="{AB7D3A4A-A7D5-4738-A900-F5BEA057782E}" destId="{0D732A35-7DFF-476D-9367-8A5AF51B2D2E}" srcOrd="1" destOrd="0" presId="urn:microsoft.com/office/officeart/2009/3/layout/HorizontalOrganizationChart"/>
    <dgm:cxn modelId="{22E3B653-0FE3-4822-9887-6672601C3C2A}" type="presParOf" srcId="{AB7D3A4A-A7D5-4738-A900-F5BEA057782E}" destId="{E9D0DC66-765A-43FF-9B58-90A362089488}" srcOrd="2" destOrd="0" presId="urn:microsoft.com/office/officeart/2009/3/layout/HorizontalOrganizationChart"/>
    <dgm:cxn modelId="{59575E51-7F38-40A2-BD6E-D487924816B0}" type="presParOf" srcId="{D122C098-A386-4BDC-A8FC-0F5CAA3D11BA}" destId="{9C04FDE3-71DD-458E-9023-A5982325542F}" srcOrd="2" destOrd="0" presId="urn:microsoft.com/office/officeart/2009/3/layout/HorizontalOrganizationChart"/>
    <dgm:cxn modelId="{B2CCBF28-74D2-4443-9AA8-B7FEEF16AE9A}" type="presParOf" srcId="{9C04FDE3-71DD-458E-9023-A5982325542F}" destId="{47C0A336-02A8-4EE5-B3F6-65BBF08DE132}" srcOrd="0" destOrd="0" presId="urn:microsoft.com/office/officeart/2009/3/layout/HorizontalOrganizationChart"/>
    <dgm:cxn modelId="{B1EE320E-2E56-4B1E-9759-79285088C296}" type="presParOf" srcId="{47C0A336-02A8-4EE5-B3F6-65BBF08DE132}" destId="{3D747074-73B4-4CDC-9545-843ECA406819}" srcOrd="0" destOrd="0" presId="urn:microsoft.com/office/officeart/2009/3/layout/HorizontalOrganizationChart"/>
    <dgm:cxn modelId="{035EAFA6-1650-45A4-A8D3-8F6108E67077}" type="presParOf" srcId="{47C0A336-02A8-4EE5-B3F6-65BBF08DE132}" destId="{0C01909A-9072-46FB-8C62-432D7DE9AA1F}" srcOrd="1" destOrd="0" presId="urn:microsoft.com/office/officeart/2009/3/layout/HorizontalOrganizationChart"/>
    <dgm:cxn modelId="{97FE90A2-D162-41D8-9475-95B0C0B597FA}" type="presParOf" srcId="{9C04FDE3-71DD-458E-9023-A5982325542F}" destId="{8F1654CF-7F02-46AB-AB99-9F9792DB38CC}" srcOrd="1" destOrd="0" presId="urn:microsoft.com/office/officeart/2009/3/layout/HorizontalOrganizationChart"/>
    <dgm:cxn modelId="{0F092F2F-894F-4D79-82EF-73599376DDA4}" type="presParOf" srcId="{9C04FDE3-71DD-458E-9023-A5982325542F}" destId="{89705C14-A2E9-4A66-9493-170C1FDB98E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88414-A76D-4AD2-884F-4039691D900D}">
      <dsp:nvSpPr>
        <dsp:cNvPr id="0" name=""/>
        <dsp:cNvSpPr/>
      </dsp:nvSpPr>
      <dsp:spPr>
        <a:xfrm>
          <a:off x="581017" y="2609"/>
          <a:ext cx="5011373" cy="15284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The system was non-invasive, using an EEG cap and FES device.</a:t>
          </a:r>
          <a:endParaRPr lang="en-US" sz="2800" kern="1200" dirty="0"/>
        </a:p>
      </dsp:txBody>
      <dsp:txXfrm>
        <a:off x="581017" y="2609"/>
        <a:ext cx="5011373" cy="1528468"/>
      </dsp:txXfrm>
    </dsp:sp>
    <dsp:sp modelId="{D79666F8-F40B-49F4-A056-66FC5B9770BA}">
      <dsp:nvSpPr>
        <dsp:cNvPr id="0" name=""/>
        <dsp:cNvSpPr/>
      </dsp:nvSpPr>
      <dsp:spPr>
        <a:xfrm>
          <a:off x="581017" y="2157500"/>
          <a:ext cx="5011373" cy="15284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One of the participants was a young African man who had recently suffered a stroke.</a:t>
          </a:r>
          <a:endParaRPr lang="en-US" sz="2800" kern="1200" dirty="0"/>
        </a:p>
      </dsp:txBody>
      <dsp:txXfrm>
        <a:off x="581017" y="2157500"/>
        <a:ext cx="5011373" cy="1528468"/>
      </dsp:txXfrm>
    </dsp:sp>
    <dsp:sp modelId="{3D747074-73B4-4CDC-9545-843ECA406819}">
      <dsp:nvSpPr>
        <dsp:cNvPr id="0" name=""/>
        <dsp:cNvSpPr/>
      </dsp:nvSpPr>
      <dsp:spPr>
        <a:xfrm>
          <a:off x="581017" y="4312390"/>
          <a:ext cx="5011373" cy="15284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He had limited access to treatment options and was highly motivated to participate</a:t>
          </a:r>
          <a:endParaRPr lang="en-US" sz="2800" kern="1200"/>
        </a:p>
      </dsp:txBody>
      <dsp:txXfrm>
        <a:off x="581017" y="4312390"/>
        <a:ext cx="5011373" cy="1528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D3E12-1D3A-4B84-ADBF-7891667AE3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9225A-2E17-486A-91F9-2F6448E30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9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225A-2E17-486A-91F9-2F6448E304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6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225A-2E17-486A-91F9-2F6448E304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9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9225A-2E17-486A-91F9-2F6448E304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8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FD12-180F-E59F-7324-C8D1C56E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A2E58-6D65-96D2-7B4F-2D5326D06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DD69-32A3-B88D-CCAF-1B0C6AD6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01D5B-6C50-FC68-F957-D4BBA839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E5B21-47E0-D99E-3F78-3E11CB99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3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3879-4D90-80E2-0592-3EE869B9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5D0A-48B5-305B-19EF-9C19AB4A6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88C5C-229D-B932-4F82-C4F7E2EA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D8C21-4795-3321-F2DB-2EA8476B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00422-EFD2-1BD2-E142-40155F46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5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5D23-BBB5-8884-0179-7D7382DD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93BCA-ABF3-01FB-BB98-DC925B4C9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9A567-A553-BF36-C089-198D7D83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F635C-94C5-69CB-6FCB-46013D38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8A53-DD07-821B-CEDB-F6D350EA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8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1A31-A970-A649-095B-9731A7ED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B4E8F-8AA9-D839-0831-51EF818F3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5BFCD-FD08-50FE-75DA-1013DCA3A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732BF-9AE4-9D26-61AE-B3C9DD94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F6C08-122E-C127-29B2-7EF07117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87DF0-CA50-CD11-087B-B389FEF8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8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FD48-B7AE-B87C-1682-F7FEA84A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0F82B-12AC-7B6F-7011-266637B2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C0366-7E3A-65B4-6D58-6F6E8EFBF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F28AD-FF64-6AE2-0D2E-F31D7B73A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2BD06-3405-66EF-59F5-3922E8EA2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887E8-7CD0-A9B6-B5EE-5B2176E1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BA62C-5FB1-029D-8B8B-658EC1D6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5BBEB-B85A-2D06-F734-17B9727A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80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6B65-8813-47CF-D3B3-6F058517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992E-4E3B-478B-89EC-47E0BEBF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52BF6-5412-8C4C-E67E-CA2CC616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D3CCA-18D2-5A09-012D-D97C3CE0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0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E33CA-8D94-8EAA-AC07-7CDA85E5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E304D-F358-F2E5-0B47-ED5A6FBA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D9694-026D-6AEC-1EBA-B1992B9A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19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8D58-01EA-BCF8-D2B8-657D0264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3268-D564-ADEC-4E0F-7F452DE8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636E8-AC23-54F5-D49E-7C28B4D22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B6D1E-8A7C-5597-50AC-8A8C9406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69DEA-86CB-D94B-7245-29E47F76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33E5A-5D17-318D-BF9B-11E53B4A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41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4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67D7-457A-66B1-EDCE-8F034429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DFCE1-3D7A-D2F5-F828-E344AD584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32118-4D17-E880-780E-AB2DDE820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01EED-14AA-9B93-2D36-820112C3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685D-C177-A455-C69D-F7D7DD3D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B7D16-EDFB-8FD5-735D-75F2D6D2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67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2FCD-565B-F610-7B25-5DCA4786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85E08-1723-8152-F54E-60856FF81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0D66A-56BC-EA6E-B0FE-105CB39A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05DC9-5A60-2CFC-D576-CE10316E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098B6-5407-8DF8-BA29-C28132C7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03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82BB9-7B63-EFC8-4C08-6E113F573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C73D2-7832-6BC0-FF2D-6EBD9CBB7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A32B-A0AC-F914-943F-C334B15E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C822-7510-9DB4-5CCF-6A90DCCB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108C-590B-0919-A485-9D6C2C1C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1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0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5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780C1-180B-8D03-4E6B-8D4C309F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A5E44-BCDE-3B54-0E7D-FCB8C5637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BDBC7-ECB7-355C-49AA-5FA55CCEA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32DF67-0B4A-4CD4-859E-58D3DD4E2C1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88565-D043-716E-DF2D-991693153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DA51E-4D66-CE2D-3537-735ADB9A3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4A49D-28C2-4BDE-A7A9-998DF0B65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2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F406-BB61-1A44-3F0D-C51185375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68" y="603135"/>
            <a:ext cx="5566642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/>
              <a:t>Fostering Inclusivity in Neurotechnology Research</a:t>
            </a:r>
          </a:p>
        </p:txBody>
      </p:sp>
      <p:pic>
        <p:nvPicPr>
          <p:cNvPr id="4" name="Picture 3" descr="A group of people sitting around tables&#10;&#10;AI-generated content may be incorrect.">
            <a:extLst>
              <a:ext uri="{FF2B5EF4-FFF2-40B4-BE49-F238E27FC236}">
                <a16:creationId xmlns:a16="http://schemas.microsoft.com/office/drawing/2014/main" id="{C3310A8B-9BBF-F8F6-3A8A-47056DBAF7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B7766C-3ECB-EE80-44A2-F3DF1A506B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655" y="5532119"/>
            <a:ext cx="2763864" cy="1104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1EB4D1-4DDF-FFC2-7841-41F00534F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49" y="6202659"/>
            <a:ext cx="1830414" cy="409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D080F-154F-08D8-FDB3-7EB1AF9057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564" y="5012687"/>
            <a:ext cx="1114955" cy="430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B59C3-7590-5A84-60F1-C320E88D52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01" y="4874570"/>
            <a:ext cx="1512944" cy="13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5089F41F-380F-4E05-9A56-4C8F456E8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95964E-B60E-42AA-AAF3-91A4345B3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9A41BA-B255-49A5-9A9C-46B951135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076F12-9630-46F2-ADAF-617D35489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DD2B33-B10F-441B-A5DE-95F578BE7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1C0380C-3C12-4AD4-A59D-9F4A5B52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012F9BC-0D26-4714-96A0-BB74332F9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BDD384-5C35-40DD-81BD-260F7CD7C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813DFC-2118-4F9F-B162-1DD0A32B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3451FD-0E8F-2F88-E6EA-445CA29E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35" y="209438"/>
            <a:ext cx="5258894" cy="1664573"/>
          </a:xfrm>
        </p:spPr>
        <p:txBody>
          <a:bodyPr>
            <a:normAutofit/>
          </a:bodyPr>
          <a:lstStyle/>
          <a:p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happened:</a:t>
            </a:r>
            <a:b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EA482-9952-6583-B23F-DC3B6271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9" y="1324385"/>
            <a:ext cx="5891517" cy="3728613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participant had a traditional African hairstyle.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Despite 30 minutes of setup, the EEG system failed to record usable brain signals.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a result, the participant 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was excluded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from the trial.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DD1C6-F3D4-74B1-ECB6-CB568E9895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806" y="1327381"/>
            <a:ext cx="4817466" cy="4203238"/>
          </a:xfrm>
          <a:prstGeom prst="rect">
            <a:avLst/>
          </a:pr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FF8C87E7-85A6-4119-B524-84AA9C0AA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95C3BD-3FC3-4E1B-AD87-32CDB6EEC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48C556CD-2C4A-474F-9FF7-77BBE788F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5ADB469-31B7-4DEF-BB35-B16F50DBE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B70D859-00C6-4B2A-934C-68F32BA7C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AC0917A-2A49-4846-9772-79EEA1C99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DD6C017-B6D4-4DDE-90B4-DBA925B48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30A4B39-910B-4EB2-997D-208FB20D15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5DCA9C3-2763-4D68-BBAE-82D1DA0E9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56A41BA-B004-4C26-806A-B2AAA1E285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60C5622-37F7-4A22-A941-BAAFD864F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1D1A4BB-BBD8-583C-C2E4-B5FAABE27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25765" y="2132627"/>
            <a:ext cx="153786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A345EEC5-ECAA-408B-B9D7-1C0E1102C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B09D8-FF9D-4CE5-853B-3BA46FD5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C978A2-F53F-4B72-9BAC-5F78F00B6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73D09D-1DE1-441E-88F5-CD2CBAB88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E61DBF-5FB0-4603-BE95-C566DD48B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8C89DF5-F013-4C54-B9AD-2E158706C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D89947-A3CF-4B11-8DE7-5D07A57C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E24021-DB80-451B-96A6-0D21AC0C8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DA2B48-4CD9-45C3-8F12-212553367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980E85-C71E-8FD6-8855-A9E3E777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82" y="-373061"/>
            <a:ext cx="10246090" cy="1471193"/>
          </a:xfrm>
        </p:spPr>
        <p:txBody>
          <a:bodyPr>
            <a:normAutofit/>
          </a:bodyPr>
          <a:lstStyle/>
          <a:p>
            <a:r>
              <a:rPr lang="en-GB" dirty="0"/>
              <a:t>Likewise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3A842-72E8-6987-EDFF-C20A5BCA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67" y="871343"/>
            <a:ext cx="5973626" cy="3728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functional near-infrared spectroscopy (</a:t>
            </a:r>
            <a:r>
              <a:rPr lang="en-GB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fNIRS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—a non-invasive method that uses light to measure brain activity—another form of lack of inclusivity.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fNIRS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relies on near-infrared light to detect blood oxygenation levels.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Skin tone—especially in darker tones—can attenuate near-infrared light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potentially affecting the accuracy of hemodynamic measurements.</a:t>
            </a:r>
          </a:p>
          <a:p>
            <a:pPr>
              <a:lnSpc>
                <a:spcPct val="100000"/>
              </a:lnSpc>
              <a:buNone/>
            </a:pPr>
            <a:r>
              <a:rPr lang="en-GB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Yet these factors are </a:t>
            </a:r>
            <a:r>
              <a:rPr lang="en-GB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rarely accounted for</a:t>
            </a:r>
            <a:r>
              <a:rPr lang="en-GB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device design or data interpretation.</a:t>
            </a:r>
            <a:br>
              <a:rPr lang="en-GB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47A84-F3A1-EB05-A48D-B29D7F2FEE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44" y="1637180"/>
            <a:ext cx="4967270" cy="3116962"/>
          </a:xfrm>
          <a:prstGeom prst="rect">
            <a:avLst/>
          </a:prstGeom>
        </p:spPr>
      </p:pic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F0A218EB-ECC2-4D0D-9EDC-F5CB062CA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19D1C3-874F-4BF6-A356-1EA4A20D4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4AC4AE33-203A-4A93-8263-6CC6BB608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F15373C-6DCA-4058-94CC-6476950E59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1BE5B1-15E0-484D-8B21-F6BA455B21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1167C23-6882-4551-BF77-DF537E736E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0749460-4B9F-4DE4-9931-7B5831D68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567746C-E54C-4865-ACF1-CD31DD1D8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E7B0826-2FBE-4B23-B784-BB7CDA8B3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DF54EDF-BA0A-440F-B20A-2A76BFE15C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3B2ADC-F80C-403E-B1CA-BCFED2CE5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896088" y="5227480"/>
            <a:ext cx="3382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90 studies published in leading biomedical optics journals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218607" y="5312136"/>
            <a:ext cx="333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 87 articles from neuroscience journals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054109" y="4799013"/>
            <a:ext cx="1124126" cy="433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0"/>
          </p:cNvCxnSpPr>
          <p:nvPr/>
        </p:nvCxnSpPr>
        <p:spPr>
          <a:xfrm flipH="1" flipV="1">
            <a:off x="10409850" y="4794224"/>
            <a:ext cx="473792" cy="517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A5C5-0F33-7AAD-663E-9B932666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Lessons Learned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AA0AAD-A0F9-EDD4-21CF-F4BD7FC52D49}"/>
              </a:ext>
            </a:extLst>
          </p:cNvPr>
          <p:cNvSpPr/>
          <p:nvPr/>
        </p:nvSpPr>
        <p:spPr>
          <a:xfrm>
            <a:off x="3560488" y="1624761"/>
            <a:ext cx="869015" cy="86901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4E91C0-059D-FF61-8EC0-65BCBFA840EC}"/>
              </a:ext>
            </a:extLst>
          </p:cNvPr>
          <p:cNvGrpSpPr/>
          <p:nvPr/>
        </p:nvGrpSpPr>
        <p:grpSpPr>
          <a:xfrm>
            <a:off x="3994996" y="1624761"/>
            <a:ext cx="4636516" cy="869015"/>
            <a:chOff x="3270721" y="3129"/>
            <a:chExt cx="4636516" cy="86901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35432-AED8-3067-602B-98A85628505C}"/>
                </a:ext>
              </a:extLst>
            </p:cNvPr>
            <p:cNvSpPr/>
            <p:nvPr/>
          </p:nvSpPr>
          <p:spPr>
            <a:xfrm>
              <a:off x="3270721" y="3129"/>
              <a:ext cx="4636516" cy="86901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5FB822-792D-A7A8-D93C-11E919D15BFD}"/>
                </a:ext>
              </a:extLst>
            </p:cNvPr>
            <p:cNvSpPr txBox="1"/>
            <p:nvPr/>
          </p:nvSpPr>
          <p:spPr>
            <a:xfrm>
              <a:off x="3270721" y="3129"/>
              <a:ext cx="4636516" cy="869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130" rIns="0" bIns="2413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/>
                <a:t>Inclusion Begins with Listening</a:t>
              </a:r>
              <a:endParaRPr lang="en-US" sz="1900" kern="1200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27A1CB2-201C-5011-F57A-9A5D060EFA6E}"/>
              </a:ext>
            </a:extLst>
          </p:cNvPr>
          <p:cNvSpPr/>
          <p:nvPr/>
        </p:nvSpPr>
        <p:spPr>
          <a:xfrm>
            <a:off x="3560488" y="2493777"/>
            <a:ext cx="869015" cy="86901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alpha val="50000"/>
              <a:hueOff val="4833"/>
              <a:satOff val="2697"/>
              <a:lumOff val="13162"/>
              <a:alphaOff val="0"/>
            </a:schemeClr>
          </a:fillRef>
          <a:effectRef idx="0">
            <a:schemeClr val="accent2">
              <a:shade val="80000"/>
              <a:alpha val="50000"/>
              <a:hueOff val="4833"/>
              <a:satOff val="2697"/>
              <a:lumOff val="13162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94F241-85F3-E4DF-DC90-873DEB26E250}"/>
              </a:ext>
            </a:extLst>
          </p:cNvPr>
          <p:cNvGrpSpPr/>
          <p:nvPr/>
        </p:nvGrpSpPr>
        <p:grpSpPr>
          <a:xfrm>
            <a:off x="3994996" y="2493777"/>
            <a:ext cx="4636516" cy="869015"/>
            <a:chOff x="3270721" y="872145"/>
            <a:chExt cx="4636516" cy="86901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7AA76E-87F2-C0CC-C113-41F4E458F627}"/>
                </a:ext>
              </a:extLst>
            </p:cNvPr>
            <p:cNvSpPr/>
            <p:nvPr/>
          </p:nvSpPr>
          <p:spPr>
            <a:xfrm>
              <a:off x="3270721" y="872145"/>
              <a:ext cx="4636516" cy="86901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CBBCD-BAEF-4985-B68C-8E28B23E9A6A}"/>
                </a:ext>
              </a:extLst>
            </p:cNvPr>
            <p:cNvSpPr txBox="1"/>
            <p:nvPr/>
          </p:nvSpPr>
          <p:spPr>
            <a:xfrm>
              <a:off x="3270721" y="872145"/>
              <a:ext cx="4636516" cy="869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130" rIns="0" bIns="2413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/>
                <a:t>Ethics Is Ongoing, Not One-Off</a:t>
              </a:r>
              <a:endParaRPr lang="en-US" sz="1900" kern="1200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6E2566E-FDC1-E5A9-6CE4-9C27292DAE22}"/>
              </a:ext>
            </a:extLst>
          </p:cNvPr>
          <p:cNvSpPr/>
          <p:nvPr/>
        </p:nvSpPr>
        <p:spPr>
          <a:xfrm>
            <a:off x="3560488" y="3362793"/>
            <a:ext cx="869015" cy="86901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alpha val="50000"/>
              <a:hueOff val="9666"/>
              <a:satOff val="5394"/>
              <a:lumOff val="26323"/>
              <a:alphaOff val="0"/>
            </a:schemeClr>
          </a:fillRef>
          <a:effectRef idx="0">
            <a:schemeClr val="accent2">
              <a:shade val="80000"/>
              <a:alpha val="50000"/>
              <a:hueOff val="9666"/>
              <a:satOff val="5394"/>
              <a:lumOff val="26323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279178-9DBF-FCA3-DE92-6B1ADB8F3397}"/>
              </a:ext>
            </a:extLst>
          </p:cNvPr>
          <p:cNvGrpSpPr/>
          <p:nvPr/>
        </p:nvGrpSpPr>
        <p:grpSpPr>
          <a:xfrm>
            <a:off x="3994996" y="3362793"/>
            <a:ext cx="4636516" cy="869015"/>
            <a:chOff x="3270721" y="1741161"/>
            <a:chExt cx="4636516" cy="8690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8B6D04-450F-592B-A0AE-F4CADB2955BE}"/>
                </a:ext>
              </a:extLst>
            </p:cNvPr>
            <p:cNvSpPr/>
            <p:nvPr/>
          </p:nvSpPr>
          <p:spPr>
            <a:xfrm>
              <a:off x="3270721" y="1741161"/>
              <a:ext cx="4636516" cy="86901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4BF200-584E-3B17-729B-333753D6BE8F}"/>
                </a:ext>
              </a:extLst>
            </p:cNvPr>
            <p:cNvSpPr txBox="1"/>
            <p:nvPr/>
          </p:nvSpPr>
          <p:spPr>
            <a:xfrm>
              <a:off x="3270721" y="1741161"/>
              <a:ext cx="4636516" cy="869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130" rIns="0" bIns="2413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/>
                <a:t>Representation Shapes Outcomes</a:t>
              </a:r>
              <a:endParaRPr lang="en-US" sz="1900" kern="12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CED0F-7A03-32B8-45AF-67DBD94CEB1C}"/>
              </a:ext>
            </a:extLst>
          </p:cNvPr>
          <p:cNvSpPr/>
          <p:nvPr/>
        </p:nvSpPr>
        <p:spPr>
          <a:xfrm>
            <a:off x="3560488" y="4231808"/>
            <a:ext cx="869015" cy="86901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alpha val="50000"/>
              <a:hueOff val="9666"/>
              <a:satOff val="5394"/>
              <a:lumOff val="26323"/>
              <a:alphaOff val="0"/>
            </a:schemeClr>
          </a:fillRef>
          <a:effectRef idx="0">
            <a:schemeClr val="accent2">
              <a:shade val="80000"/>
              <a:alpha val="50000"/>
              <a:hueOff val="9666"/>
              <a:satOff val="5394"/>
              <a:lumOff val="26323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EFBB53-0ACD-040A-2504-E622257A63C5}"/>
              </a:ext>
            </a:extLst>
          </p:cNvPr>
          <p:cNvGrpSpPr/>
          <p:nvPr/>
        </p:nvGrpSpPr>
        <p:grpSpPr>
          <a:xfrm>
            <a:off x="3994996" y="4231808"/>
            <a:ext cx="4636516" cy="869015"/>
            <a:chOff x="3270721" y="2610176"/>
            <a:chExt cx="4636516" cy="8690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A1A67A-A421-DF10-904F-D7252C493A9A}"/>
                </a:ext>
              </a:extLst>
            </p:cNvPr>
            <p:cNvSpPr/>
            <p:nvPr/>
          </p:nvSpPr>
          <p:spPr>
            <a:xfrm>
              <a:off x="3270721" y="2610176"/>
              <a:ext cx="4636516" cy="86901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30310-EC3C-9DC0-6C39-B3959041E374}"/>
                </a:ext>
              </a:extLst>
            </p:cNvPr>
            <p:cNvSpPr txBox="1"/>
            <p:nvPr/>
          </p:nvSpPr>
          <p:spPr>
            <a:xfrm>
              <a:off x="3270721" y="2610176"/>
              <a:ext cx="4636516" cy="869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130" rIns="0" bIns="2413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/>
                <a:t>Trust Takes Work</a:t>
              </a:r>
              <a:endParaRPr lang="en-US" sz="1900" kern="12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F1F4E1D4-3313-D042-F527-E89799579727}"/>
              </a:ext>
            </a:extLst>
          </p:cNvPr>
          <p:cNvSpPr/>
          <p:nvPr/>
        </p:nvSpPr>
        <p:spPr>
          <a:xfrm>
            <a:off x="3560488" y="5100824"/>
            <a:ext cx="869015" cy="86901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alpha val="50000"/>
              <a:hueOff val="4833"/>
              <a:satOff val="2697"/>
              <a:lumOff val="13162"/>
              <a:alphaOff val="0"/>
            </a:schemeClr>
          </a:fillRef>
          <a:effectRef idx="0">
            <a:schemeClr val="accent2">
              <a:shade val="80000"/>
              <a:alpha val="50000"/>
              <a:hueOff val="4833"/>
              <a:satOff val="2697"/>
              <a:lumOff val="13162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E9BCFF-4EF2-EF5B-8FC2-0B0D6A38F339}"/>
              </a:ext>
            </a:extLst>
          </p:cNvPr>
          <p:cNvGrpSpPr/>
          <p:nvPr/>
        </p:nvGrpSpPr>
        <p:grpSpPr>
          <a:xfrm>
            <a:off x="3994996" y="5100824"/>
            <a:ext cx="4636516" cy="869015"/>
            <a:chOff x="3270721" y="3479192"/>
            <a:chExt cx="4636516" cy="8690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B4A73E-3EB8-4254-3648-D66EC8C04686}"/>
                </a:ext>
              </a:extLst>
            </p:cNvPr>
            <p:cNvSpPr/>
            <p:nvPr/>
          </p:nvSpPr>
          <p:spPr>
            <a:xfrm>
              <a:off x="3270721" y="3479192"/>
              <a:ext cx="4636516" cy="86901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38E4E3-2C64-57C0-811A-C564EDB27EEB}"/>
                </a:ext>
              </a:extLst>
            </p:cNvPr>
            <p:cNvSpPr txBox="1"/>
            <p:nvPr/>
          </p:nvSpPr>
          <p:spPr>
            <a:xfrm>
              <a:off x="3270721" y="3479192"/>
              <a:ext cx="4636516" cy="869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4130" rIns="0" bIns="2413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/>
                <a:t>User Involvement Changes the Research</a:t>
              </a:r>
              <a:br>
                <a:rPr lang="en-GB" sz="1900" kern="1200" dirty="0"/>
              </a:b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13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63" name="Rectangle 162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7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5D0710-FDE1-151E-8906-2DA272E7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744909"/>
            <a:ext cx="5132388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</a:t>
            </a:r>
          </a:p>
        </p:txBody>
      </p:sp>
      <p:pic>
        <p:nvPicPr>
          <p:cNvPr id="75" name="Picture 74" descr="Close up image of hands applauding">
            <a:extLst>
              <a:ext uri="{FF2B5EF4-FFF2-40B4-BE49-F238E27FC236}">
                <a16:creationId xmlns:a16="http://schemas.microsoft.com/office/drawing/2014/main" id="{214D8791-F359-8BD0-9148-8B7551CC4D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77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79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9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98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4" name="Top left">
            <a:extLst>
              <a:ext uri="{FF2B5EF4-FFF2-40B4-BE49-F238E27FC236}">
                <a16:creationId xmlns:a16="http://schemas.microsoft.com/office/drawing/2014/main" id="{465E612B-616F-44E5-A649-F2B268BA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EC7E917-E00E-4F17-A6FD-C06E2A0E6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DC22FD5-AD33-49ED-BA45-6B1575AE9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CE6B6BE-6BA0-4FA9-9357-11CF01DD7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E614B3-1BDA-44CE-95AD-B376131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314DAA0-3957-4D55-A6E3-D3E50D538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AF505DE-53C7-4F00-9B3B-FEF811F6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F8A569-D303-4FE8-8507-C7FA3E90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34BA33D-B77C-4F97-90ED-55051362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6D0257-E841-15D9-D450-6782B9A2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667196"/>
          </a:xfrm>
        </p:spPr>
        <p:txBody>
          <a:bodyPr>
            <a:normAutofit/>
          </a:bodyPr>
          <a:lstStyle/>
          <a:p>
            <a:r>
              <a:rPr lang="en-GB" b="1" dirty="0"/>
              <a:t>Introducing </a:t>
            </a:r>
            <a:r>
              <a:rPr lang="en-GB" b="1" dirty="0" err="1"/>
              <a:t>NeuroMod</a:t>
            </a:r>
            <a:r>
              <a:rPr lang="en-GB" b="1" dirty="0"/>
              <a:t> Project</a:t>
            </a:r>
            <a:br>
              <a:rPr lang="en-GB" dirty="0"/>
            </a:br>
            <a:endParaRPr lang="en-GB" dirty="0"/>
          </a:p>
        </p:txBody>
      </p:sp>
      <p:grpSp>
        <p:nvGrpSpPr>
          <p:cNvPr id="73" name="Bottom Right">
            <a:extLst>
              <a:ext uri="{FF2B5EF4-FFF2-40B4-BE49-F238E27FC236}">
                <a16:creationId xmlns:a16="http://schemas.microsoft.com/office/drawing/2014/main" id="{ADB812D4-854E-4DD6-A613-797C10E75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D97CFE60-FA19-428A-A02C-B541878C9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562F5F8-0562-4FE0-B3AD-5E49C1B6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32D6A65-08E4-4AF8-AEE6-F180D12FB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B7FDAC0-E6E6-4AB4-8235-A23232BCC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DF11930-DCC4-4A0E-9F9D-68BE14348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D85B5BC-031D-4CF5-9B96-5A3063EA8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B23B211-EDE9-44BA-A81A-C5DC3F886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2C80F66-435F-46CD-BC2E-3EA62444F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5A2D0DC-5F34-44DC-9930-8C7B42BFE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0" name="Rectangle: Diagonal Corners Rounded 49">
            <a:extLst>
              <a:ext uri="{FF2B5EF4-FFF2-40B4-BE49-F238E27FC236}">
                <a16:creationId xmlns:a16="http://schemas.microsoft.com/office/drawing/2014/main" id="{D78AD9C7-ED75-3BD4-7AEC-F15BB1E4DA1F}"/>
              </a:ext>
            </a:extLst>
          </p:cNvPr>
          <p:cNvSpPr/>
          <p:nvPr/>
        </p:nvSpPr>
        <p:spPr>
          <a:xfrm>
            <a:off x="2494860" y="1629000"/>
            <a:ext cx="2196000" cy="2196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1" name="Rectangle 60" descr="Customer Review">
            <a:extLst>
              <a:ext uri="{FF2B5EF4-FFF2-40B4-BE49-F238E27FC236}">
                <a16:creationId xmlns:a16="http://schemas.microsoft.com/office/drawing/2014/main" id="{21357F62-22B3-212F-DD3D-7F51C7484C97}"/>
              </a:ext>
            </a:extLst>
          </p:cNvPr>
          <p:cNvSpPr/>
          <p:nvPr/>
        </p:nvSpPr>
        <p:spPr>
          <a:xfrm>
            <a:off x="2962860" y="2097000"/>
            <a:ext cx="1260000" cy="126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F739932-915E-EF30-014C-28C54B3527A3}"/>
              </a:ext>
            </a:extLst>
          </p:cNvPr>
          <p:cNvGrpSpPr/>
          <p:nvPr/>
        </p:nvGrpSpPr>
        <p:grpSpPr>
          <a:xfrm>
            <a:off x="1384280" y="4090977"/>
            <a:ext cx="4338742" cy="1404000"/>
            <a:chOff x="1342800" y="2960242"/>
            <a:chExt cx="3600000" cy="72000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F0267FF-9ADE-DD33-6869-1CEAAA699103}"/>
                </a:ext>
              </a:extLst>
            </p:cNvPr>
            <p:cNvSpPr/>
            <p:nvPr/>
          </p:nvSpPr>
          <p:spPr>
            <a:xfrm>
              <a:off x="1342800" y="2960242"/>
              <a:ext cx="36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268C4DE-9D77-BDC9-744E-96CFD3175CAA}"/>
                </a:ext>
              </a:extLst>
            </p:cNvPr>
            <p:cNvSpPr txBox="1"/>
            <p:nvPr/>
          </p:nvSpPr>
          <p:spPr>
            <a:xfrm>
              <a:off x="1342800" y="2960242"/>
              <a:ext cx="36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2400" kern="1200" dirty="0"/>
                <a:t>A community-engaged project to explore ethical inclusivity and acceptability in neurotechnology</a:t>
              </a:r>
              <a:endParaRPr lang="en-US" sz="2400" kern="1200" dirty="0"/>
            </a:p>
          </p:txBody>
        </p:sp>
      </p:grpSp>
      <p:sp>
        <p:nvSpPr>
          <p:cNvPr id="83" name="Rectangle: Diagonal Corners Rounded 82">
            <a:extLst>
              <a:ext uri="{FF2B5EF4-FFF2-40B4-BE49-F238E27FC236}">
                <a16:creationId xmlns:a16="http://schemas.microsoft.com/office/drawing/2014/main" id="{C83B1A97-D417-DBAE-5C62-C6050D23990C}"/>
              </a:ext>
            </a:extLst>
          </p:cNvPr>
          <p:cNvSpPr/>
          <p:nvPr/>
        </p:nvSpPr>
        <p:spPr>
          <a:xfrm>
            <a:off x="7113000" y="1629000"/>
            <a:ext cx="2196000" cy="2196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84" name="Rectangle 83" descr="Group">
            <a:extLst>
              <a:ext uri="{FF2B5EF4-FFF2-40B4-BE49-F238E27FC236}">
                <a16:creationId xmlns:a16="http://schemas.microsoft.com/office/drawing/2014/main" id="{82B9C957-CF06-A254-6782-F9AEC37CC97A}"/>
              </a:ext>
            </a:extLst>
          </p:cNvPr>
          <p:cNvSpPr/>
          <p:nvPr/>
        </p:nvSpPr>
        <p:spPr>
          <a:xfrm>
            <a:off x="7581000" y="2097000"/>
            <a:ext cx="1260000" cy="126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CEBFA95-8721-8159-42DD-EA7F05AC95D4}"/>
              </a:ext>
            </a:extLst>
          </p:cNvPr>
          <p:cNvGrpSpPr/>
          <p:nvPr/>
        </p:nvGrpSpPr>
        <p:grpSpPr>
          <a:xfrm>
            <a:off x="6411000" y="4066729"/>
            <a:ext cx="3606491" cy="1162271"/>
            <a:chOff x="5572800" y="2517971"/>
            <a:chExt cx="3606491" cy="116227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C9FCA2-4353-31A4-974A-45DB7AEDD97A}"/>
                </a:ext>
              </a:extLst>
            </p:cNvPr>
            <p:cNvSpPr/>
            <p:nvPr/>
          </p:nvSpPr>
          <p:spPr>
            <a:xfrm>
              <a:off x="5572800" y="2960242"/>
              <a:ext cx="36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8E16A62-7002-D9A2-D961-AB53A10442B0}"/>
                </a:ext>
              </a:extLst>
            </p:cNvPr>
            <p:cNvSpPr txBox="1"/>
            <p:nvPr/>
          </p:nvSpPr>
          <p:spPr>
            <a:xfrm>
              <a:off x="5579291" y="2517971"/>
              <a:ext cx="36000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2400" kern="1200" dirty="0"/>
                <a:t>Collaboration between researchers and African ethnic minority communities in the UK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65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 animBg="1"/>
      <p:bldP spid="83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D996-A5D0-2EF4-B1B4-4443CAE0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105827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D65E-7777-7A21-6F61-FF1EB826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22" y="2543126"/>
            <a:ext cx="10477649" cy="2756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“</a:t>
            </a:r>
            <a:r>
              <a:rPr lang="en-GB" sz="3200" cap="all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Engaging directly with the underrepresented communities will reveal specific cultural, religious, and logistical needs that, if addressed, can significantly increase acceptance and participation in neurotechnology studies</a:t>
            </a:r>
            <a:r>
              <a:rPr lang="en-GB" sz="4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800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1690A5-211D-62EF-CD35-6A89A45E432C}"/>
              </a:ext>
            </a:extLst>
          </p:cNvPr>
          <p:cNvSpPr txBox="1"/>
          <p:nvPr/>
        </p:nvSpPr>
        <p:spPr>
          <a:xfrm>
            <a:off x="2214426" y="998929"/>
            <a:ext cx="281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(1) Workshop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D72AA-0528-5AB8-E14C-86755074D9E3}"/>
              </a:ext>
            </a:extLst>
          </p:cNvPr>
          <p:cNvSpPr txBox="1"/>
          <p:nvPr/>
        </p:nvSpPr>
        <p:spPr>
          <a:xfrm>
            <a:off x="2383301" y="4075590"/>
            <a:ext cx="327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(2) Data Collection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A7FC4-121E-BDC9-F306-72F095388380}"/>
              </a:ext>
            </a:extLst>
          </p:cNvPr>
          <p:cNvSpPr txBox="1"/>
          <p:nvPr/>
        </p:nvSpPr>
        <p:spPr>
          <a:xfrm>
            <a:off x="8516605" y="1057162"/>
            <a:ext cx="249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(3) Workshop 2</a:t>
            </a:r>
          </a:p>
        </p:txBody>
      </p:sp>
      <p:pic>
        <p:nvPicPr>
          <p:cNvPr id="15" name="Picture 14" descr="A group of people sitting around tables&#10;&#10;AI-generated content may be incorrect.">
            <a:extLst>
              <a:ext uri="{FF2B5EF4-FFF2-40B4-BE49-F238E27FC236}">
                <a16:creationId xmlns:a16="http://schemas.microsoft.com/office/drawing/2014/main" id="{22CA17D9-C76D-8AB9-B081-8699D0E46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75" y="1070901"/>
            <a:ext cx="2403495" cy="24435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44AE08-B368-08B1-2576-13C5E05D4A78}"/>
              </a:ext>
            </a:extLst>
          </p:cNvPr>
          <p:cNvSpPr txBox="1"/>
          <p:nvPr/>
        </p:nvSpPr>
        <p:spPr>
          <a:xfrm>
            <a:off x="2362200" y="1505087"/>
            <a:ext cx="3196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baseline="0" dirty="0"/>
              <a:t>Neuroimaging</a:t>
            </a:r>
            <a:r>
              <a:rPr lang="en-US" b="0" i="0" baseline="0" dirty="0"/>
              <a:t> workshop/demonstrations</a:t>
            </a:r>
          </a:p>
          <a:p>
            <a:pPr algn="ctr"/>
            <a:r>
              <a:rPr lang="en-US" dirty="0"/>
              <a:t>Group Discussion</a:t>
            </a:r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AE2E87-7312-E2C4-BAE6-C81D76536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785" y="1070901"/>
            <a:ext cx="2575098" cy="256514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BC10EF-60BA-A545-6BFB-F87C165ADF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75" y="4176307"/>
            <a:ext cx="2573480" cy="255356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92255E-746C-9A7B-E458-ACB6656B79ED}"/>
              </a:ext>
            </a:extLst>
          </p:cNvPr>
          <p:cNvSpPr txBox="1"/>
          <p:nvPr/>
        </p:nvSpPr>
        <p:spPr>
          <a:xfrm>
            <a:off x="2754703" y="4567614"/>
            <a:ext cx="241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baseline="0" dirty="0"/>
              <a:t>One-on-one sessions</a:t>
            </a:r>
          </a:p>
          <a:p>
            <a:pPr algn="ctr"/>
            <a:r>
              <a:rPr lang="en-US" dirty="0"/>
              <a:t>EEG/fNIS / Interviews</a:t>
            </a:r>
          </a:p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7C615C-03F0-D3FD-0796-DA6456EB1F3C}"/>
              </a:ext>
            </a:extLst>
          </p:cNvPr>
          <p:cNvSpPr txBox="1"/>
          <p:nvPr/>
        </p:nvSpPr>
        <p:spPr>
          <a:xfrm>
            <a:off x="7288858" y="1575290"/>
            <a:ext cx="6136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i="0" baseline="0" dirty="0"/>
              <a:t>Brain stimulation </a:t>
            </a:r>
          </a:p>
          <a:p>
            <a:pPr lvl="0" algn="ctr"/>
            <a:r>
              <a:rPr lang="en-US" b="0" i="0" baseline="0" dirty="0"/>
              <a:t>workshop / demonstrations</a:t>
            </a:r>
          </a:p>
          <a:p>
            <a:pPr algn="ctr"/>
            <a:r>
              <a:rPr lang="en-US" dirty="0"/>
              <a:t>Group Discussion</a:t>
            </a:r>
          </a:p>
          <a:p>
            <a:pPr lvl="0"/>
            <a:r>
              <a:rPr lang="en-US" b="0" i="0" baseline="0" dirty="0"/>
              <a:t> </a:t>
            </a:r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7263B62-E0AA-02B4-85C8-D1BD46E3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314" y="-326632"/>
            <a:ext cx="10515600" cy="1325563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188223" y="1460594"/>
            <a:ext cx="30941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54185" y="4552434"/>
            <a:ext cx="30941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25841" y="1537363"/>
            <a:ext cx="30941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F1690A5-211D-62EF-CD35-6A89A45E432C}"/>
              </a:ext>
            </a:extLst>
          </p:cNvPr>
          <p:cNvSpPr txBox="1"/>
          <p:nvPr/>
        </p:nvSpPr>
        <p:spPr>
          <a:xfrm>
            <a:off x="8435116" y="4133456"/>
            <a:ext cx="281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(4) Workshop 3</a:t>
            </a:r>
          </a:p>
        </p:txBody>
      </p:sp>
      <p:pic>
        <p:nvPicPr>
          <p:cNvPr id="23" name="Picture 22" descr="A group of people sitting around tables&#10;&#10;AI-generated content may be incorrect.">
            <a:extLst>
              <a:ext uri="{FF2B5EF4-FFF2-40B4-BE49-F238E27FC236}">
                <a16:creationId xmlns:a16="http://schemas.microsoft.com/office/drawing/2014/main" id="{22CA17D9-C76D-8AB9-B081-8699D0E46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165" y="4205428"/>
            <a:ext cx="2403495" cy="24435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D44AE08-B368-08B1-2576-13C5E05D4A78}"/>
              </a:ext>
            </a:extLst>
          </p:cNvPr>
          <p:cNvSpPr txBox="1"/>
          <p:nvPr/>
        </p:nvSpPr>
        <p:spPr>
          <a:xfrm>
            <a:off x="8582890" y="4639614"/>
            <a:ext cx="3196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baseline="0" dirty="0"/>
              <a:t>Reflection/Feedback</a:t>
            </a:r>
          </a:p>
          <a:p>
            <a:pPr algn="ctr"/>
            <a:r>
              <a:rPr lang="en-US" b="0" i="0" baseline="0" dirty="0"/>
              <a:t>workshop/demonstrations</a:t>
            </a:r>
          </a:p>
          <a:p>
            <a:pPr algn="ctr"/>
            <a:r>
              <a:rPr lang="en-US" dirty="0"/>
              <a:t>Group Discussion</a:t>
            </a:r>
          </a:p>
          <a:p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435117" y="4570843"/>
            <a:ext cx="30941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6" grpId="0"/>
      <p:bldP spid="22" grpId="0"/>
      <p:bldP spid="25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27DBEC3-882D-84A9-E120-97FC00F70FAC}"/>
              </a:ext>
            </a:extLst>
          </p:cNvPr>
          <p:cNvSpPr/>
          <p:nvPr/>
        </p:nvSpPr>
        <p:spPr>
          <a:xfrm>
            <a:off x="1326920" y="1723725"/>
            <a:ext cx="6355080" cy="147732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B2F176-5E87-11E4-2E34-28A77B218914}"/>
              </a:ext>
            </a:extLst>
          </p:cNvPr>
          <p:cNvSpPr txBox="1"/>
          <p:nvPr/>
        </p:nvSpPr>
        <p:spPr>
          <a:xfrm>
            <a:off x="1132094" y="1452769"/>
            <a:ext cx="454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“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5153A-817F-A164-63E0-B1DFBD54300F}"/>
              </a:ext>
            </a:extLst>
          </p:cNvPr>
          <p:cNvSpPr txBox="1"/>
          <p:nvPr/>
        </p:nvSpPr>
        <p:spPr>
          <a:xfrm>
            <a:off x="7486650" y="2976264"/>
            <a:ext cx="3342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dirty="0"/>
              <a:t>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F7D00A-F92A-74A1-3934-84C6A58D5F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8318" y="3862360"/>
            <a:ext cx="609530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Quote 2:</a:t>
            </a:r>
          </a:p>
          <a:p>
            <a:r>
              <a:rPr lang="en-GB" dirty="0"/>
              <a:t>“After taking part, I fully support this kind of research if its goal is to help the community. I’d be happy to participate again in the future.”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9AE0D7-DEE0-F1BF-BCBC-4928D3DAF565}"/>
              </a:ext>
            </a:extLst>
          </p:cNvPr>
          <p:cNvSpPr/>
          <p:nvPr/>
        </p:nvSpPr>
        <p:spPr>
          <a:xfrm>
            <a:off x="4888544" y="3810150"/>
            <a:ext cx="6355080" cy="147732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9418B7-F217-D59E-DFA6-79CF2FB9142C}"/>
              </a:ext>
            </a:extLst>
          </p:cNvPr>
          <p:cNvSpPr txBox="1"/>
          <p:nvPr/>
        </p:nvSpPr>
        <p:spPr>
          <a:xfrm>
            <a:off x="4693718" y="3580757"/>
            <a:ext cx="454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“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84A342-3A11-F5C9-0D31-8629F9B9C171}"/>
              </a:ext>
            </a:extLst>
          </p:cNvPr>
          <p:cNvSpPr txBox="1"/>
          <p:nvPr/>
        </p:nvSpPr>
        <p:spPr>
          <a:xfrm>
            <a:off x="11048274" y="5062689"/>
            <a:ext cx="3342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dirty="0"/>
              <a:t>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1A5D1C-9088-9333-78F9-67E72AF8ECDB}"/>
              </a:ext>
            </a:extLst>
          </p:cNvPr>
          <p:cNvSpPr txBox="1"/>
          <p:nvPr/>
        </p:nvSpPr>
        <p:spPr>
          <a:xfrm>
            <a:off x="806451" y="475786"/>
            <a:ext cx="9168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Voices from the Community</a:t>
            </a:r>
            <a:endParaRPr lang="en-GB" sz="4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520251-285A-2C36-C516-36EA72B0E8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3162" y="1847521"/>
            <a:ext cx="65223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Quote 1:</a:t>
            </a:r>
          </a:p>
          <a:p>
            <a:r>
              <a:rPr lang="en-GB" sz="2000" dirty="0"/>
              <a:t>“Our community rarely joins studies like these, so it feels like our contribution really matters.”</a:t>
            </a:r>
          </a:p>
        </p:txBody>
      </p:sp>
    </p:spTree>
    <p:extLst>
      <p:ext uri="{BB962C8B-B14F-4D97-AF65-F5344CB8AC3E}">
        <p14:creationId xmlns:p14="http://schemas.microsoft.com/office/powerpoint/2010/main" val="28814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4" grpId="0" animBg="1"/>
      <p:bldP spid="35" grpId="0"/>
      <p:bldP spid="36" grpId="0" animBg="1"/>
      <p:bldP spid="37" grpId="0" animBg="1"/>
      <p:bldP spid="38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7A93B028-F8F4-4F84-98D7-2779E4D8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54636-BEEC-4E48-BF0C-D2C6BF583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AF5681-1B96-4C35-AB17-AB7793A4E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C65047-892E-46D5-9E82-93FB2E432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D2952C-9885-4337-B770-851BDEB88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07DD51-ACE9-4B98-AB77-D23DBEF48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483983-8B4E-40F0-BF70-192D840B7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853237-6306-4734-906A-E334FDEAA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848C5D2-21E8-4E56-B25E-809869A75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29374-194B-0021-B702-723DFEA19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797883" cy="3155419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Inequality in Neurotechnology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78F78-6C42-83FE-6164-08CB4BDAD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797882" cy="2054306"/>
          </a:xfrm>
        </p:spPr>
        <p:txBody>
          <a:bodyPr anchor="t">
            <a:normAutofit/>
          </a:bodyPr>
          <a:lstStyle/>
          <a:p>
            <a:pPr algn="l"/>
            <a:r>
              <a:rPr lang="en-GB" sz="1600" dirty="0"/>
              <a:t>Case Study on Systemic Exclusion in BCI Trials</a:t>
            </a: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C803B-E068-16D4-A4E0-D09F1A9962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29158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F7513226-C6E6-4885-A42A-D6411FF0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9BC07C6F-FF27-4C7D-BF5D-4B4B8880B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B062B0F-BCEB-436F-AB59-970CC5EE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2CDB5C4-8E76-40DC-A3EA-AF3D5066E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188252B-68F7-4FD1-98ED-39451A985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43015DC-C4C8-408D-91FE-CB52233190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E420DB7-0D88-4E37-B948-6FB4A8AD8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BA96C9-4B69-43D0-A129-4C2DF6571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9C0CB4-8BF5-4813-A26B-7B3C36368E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1A6261E-C71C-43D5-8164-2B8BB8D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03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79F6E9-4AC9-F492-4A5B-E486C92F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2785797"/>
          </a:xfrm>
        </p:spPr>
        <p:txBody>
          <a:bodyPr anchor="b">
            <a:normAutofit/>
          </a:bodyPr>
          <a:lstStyle/>
          <a:p>
            <a:pPr algn="ctr"/>
            <a:r>
              <a:rPr lang="en-GB" sz="6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Broader Issue:</a:t>
            </a:r>
            <a:endParaRPr lang="en-GB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8F75B-FDC4-7814-513C-5FD9DDF3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87" y="3037974"/>
            <a:ext cx="12000159" cy="27182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br>
              <a:rPr lang="en-GB" sz="4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4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many publications, we observe that participants are excluded from neurotechnology studies. The reason is typically </a:t>
            </a:r>
            <a:r>
              <a:rPr lang="en-GB" sz="4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politely attributed to "low-quality data"</a:t>
            </a:r>
            <a:r>
              <a:rPr lang="en-GB" sz="4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without critically examining whether the problem lies in the </a:t>
            </a:r>
            <a:r>
              <a:rPr lang="en-GB" sz="4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limitations of the design</a:t>
            </a:r>
            <a:r>
              <a:rPr lang="en-GB" sz="4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which is often not designed with inclusivity in mind.</a:t>
            </a:r>
          </a:p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6240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3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850C03-5927-1296-1CC5-C0DBD1D4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Case Study: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BF280-6587-BDE0-7AC8-6CDA6DEF2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179" y="2449370"/>
            <a:ext cx="3988112" cy="3157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clinical trial tested a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motor imagery Brain-Computer Interface (BCI)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system for stroke rehabilitation. The setup used EEG to detect imagined movements and activated Functional Electrical Stimulation (FES) to support hand movement (open/close).</a:t>
            </a:r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3740C-998D-1CEE-64F1-722730D044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261" y="567942"/>
            <a:ext cx="6334473" cy="5716862"/>
          </a:xfrm>
          <a:prstGeom prst="rect">
            <a:avLst/>
          </a:prstGeom>
        </p:spPr>
      </p:pic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247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9D753-A5BC-9CB4-36D5-83AA6B469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693851-531C-0721-B6F2-5479093A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Case Study:</a:t>
            </a:r>
            <a:endParaRPr lang="en-GB" dirty="0"/>
          </a:p>
        </p:txBody>
      </p:sp>
      <p:grpSp>
        <p:nvGrpSpPr>
          <p:cNvPr id="8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84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65" name="Content Placeholder 2">
            <a:extLst>
              <a:ext uri="{FF2B5EF4-FFF2-40B4-BE49-F238E27FC236}">
                <a16:creationId xmlns:a16="http://schemas.microsoft.com/office/drawing/2014/main" id="{BFD63F2C-D1EA-2437-A056-AAD2BD38E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009506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3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</p:bld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16139</TotalTime>
  <Words>492</Words>
  <Application>Microsoft Office PowerPoint</Application>
  <PresentationFormat>Widescreen</PresentationFormat>
  <Paragraphs>64</Paragraphs>
  <Slides>13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Avenir Next LT Pro</vt:lpstr>
      <vt:lpstr>AvenirNext LT Pro Medium</vt:lpstr>
      <vt:lpstr>Rockwell</vt:lpstr>
      <vt:lpstr>Segoe UI</vt:lpstr>
      <vt:lpstr>Symbol</vt:lpstr>
      <vt:lpstr>ExploreVTI</vt:lpstr>
      <vt:lpstr>Office Theme</vt:lpstr>
      <vt:lpstr>Fostering Inclusivity in Neurotechnology Research</vt:lpstr>
      <vt:lpstr>Introducing NeuroMod Project </vt:lpstr>
      <vt:lpstr>Hypothesis</vt:lpstr>
      <vt:lpstr>Methodology</vt:lpstr>
      <vt:lpstr>PowerPoint Presentation</vt:lpstr>
      <vt:lpstr>Inequality in Neurotechnology</vt:lpstr>
      <vt:lpstr>Broader Issue:</vt:lpstr>
      <vt:lpstr>Case Study:</vt:lpstr>
      <vt:lpstr>Case Study:</vt:lpstr>
      <vt:lpstr>What happened: </vt:lpstr>
      <vt:lpstr>Likewise !</vt:lpstr>
      <vt:lpstr>Lessons Learned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Inclusivity in Neurotechnology Research</dc:title>
  <dc:creator>Ahmed Mohamed</dc:creator>
  <cp:lastModifiedBy>Hobson, Kate</cp:lastModifiedBy>
  <cp:revision>9</cp:revision>
  <dcterms:created xsi:type="dcterms:W3CDTF">2025-04-06T13:00:05Z</dcterms:created>
  <dcterms:modified xsi:type="dcterms:W3CDTF">2025-05-07T16:19:46Z</dcterms:modified>
</cp:coreProperties>
</file>