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1" r:id="rId2"/>
    <p:sldId id="2774" r:id="rId3"/>
    <p:sldId id="277" r:id="rId4"/>
    <p:sldId id="2745" r:id="rId5"/>
    <p:sldId id="2758" r:id="rId6"/>
    <p:sldId id="2775" r:id="rId7"/>
    <p:sldId id="2761" r:id="rId8"/>
    <p:sldId id="2777" r:id="rId9"/>
    <p:sldId id="2772" r:id="rId10"/>
    <p:sldId id="2754" r:id="rId11"/>
    <p:sldId id="2773" r:id="rId12"/>
    <p:sldId id="2765" r:id="rId13"/>
    <p:sldId id="2770" r:id="rId14"/>
    <p:sldId id="2762" r:id="rId15"/>
    <p:sldId id="2767" r:id="rId16"/>
    <p:sldId id="2766" r:id="rId17"/>
    <p:sldId id="2746" r:id="rId18"/>
    <p:sldId id="2738" r:id="rId19"/>
    <p:sldId id="27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462"/>
    <a:srgbClr val="2C3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2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C68B-1B01-A74B-BA70-C6820BADDF84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B3DB-6D56-294F-80B9-10B81AD9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42BA-F4C8-3A43-8C19-B6B7018DF9EE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91C8-241F-F54C-9789-EDCD074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903E-B089-7FE8-4658-4C4249FC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WARM WELCOME 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FB770-FD4B-DEC4-C921-9355248F478C}"/>
              </a:ext>
            </a:extLst>
          </p:cNvPr>
          <p:cNvSpPr/>
          <p:nvPr/>
        </p:nvSpPr>
        <p:spPr>
          <a:xfrm>
            <a:off x="-11575" y="-14069"/>
            <a:ext cx="9144000" cy="1214013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4" name="Picture 4" descr="ADHD, ASC &amp; LD Belgium (@ADDYSASC) / X">
            <a:extLst>
              <a:ext uri="{FF2B5EF4-FFF2-40B4-BE49-F238E27FC236}">
                <a16:creationId xmlns:a16="http://schemas.microsoft.com/office/drawing/2014/main" id="{23E45BE4-9304-5C43-869A-E1DA92167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6832484" y="-12654"/>
            <a:ext cx="2311516" cy="12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A4B0E2-A837-289A-A978-8F6F34378F57}"/>
              </a:ext>
            </a:extLst>
          </p:cNvPr>
          <p:cNvSpPr/>
          <p:nvPr/>
        </p:nvSpPr>
        <p:spPr>
          <a:xfrm>
            <a:off x="2347309" y="2817640"/>
            <a:ext cx="6455608" cy="2167349"/>
          </a:xfrm>
          <a:prstGeom prst="roundRect">
            <a:avLst/>
          </a:prstGeom>
          <a:solidFill>
            <a:srgbClr val="969CD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 dirty="0">
              <a:solidFill>
                <a:srgbClr val="000000"/>
              </a:solidFill>
              <a:latin typeface="DM Sans" pitchFamily="2" charset="77"/>
            </a:endParaRPr>
          </a:p>
          <a:p>
            <a:endParaRPr lang="en-US" sz="1600" b="1" dirty="0">
              <a:solidFill>
                <a:srgbClr val="36367F"/>
              </a:solidFill>
              <a:latin typeface="Montserrat"/>
            </a:endParaRPr>
          </a:p>
          <a:p>
            <a:r>
              <a:rPr lang="en-GB" sz="3200" b="1" dirty="0">
                <a:solidFill>
                  <a:srgbClr val="36367F"/>
                </a:solidFill>
                <a:latin typeface="Montserrat"/>
              </a:rPr>
              <a:t>Responsible Neurotechnology</a:t>
            </a:r>
            <a:endParaRPr lang="en-GB" sz="3200" dirty="0">
              <a:solidFill>
                <a:srgbClr val="36367F"/>
              </a:solidFill>
              <a:latin typeface="Montserrat"/>
            </a:endParaRPr>
          </a:p>
          <a:p>
            <a:r>
              <a:rPr lang="en-GB" sz="3200" dirty="0">
                <a:solidFill>
                  <a:srgbClr val="36367F"/>
                </a:solidFill>
                <a:latin typeface="Montserrat"/>
              </a:rPr>
              <a:t>Eva Loth, </a:t>
            </a:r>
          </a:p>
          <a:p>
            <a:r>
              <a:rPr lang="en-GB" sz="1600" dirty="0">
                <a:solidFill>
                  <a:srgbClr val="36367F"/>
                </a:solidFill>
                <a:latin typeface="Montserrat"/>
              </a:rPr>
              <a:t>Institute of Psychiatry, Psychology and Neuroscience, King’s College London</a:t>
            </a:r>
            <a:endParaRPr lang="en-US" sz="1600" dirty="0">
              <a:solidFill>
                <a:srgbClr val="36367F"/>
              </a:solidFill>
              <a:latin typeface="Montserrat"/>
            </a:endParaRPr>
          </a:p>
          <a:p>
            <a:endParaRPr lang="en-US" sz="1600" dirty="0">
              <a:solidFill>
                <a:srgbClr val="000000"/>
              </a:solidFill>
              <a:latin typeface="DM Sans" pitchFamily="2" charset="77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Double one">
            <a:extLst>
              <a:ext uri="{FF2B5EF4-FFF2-40B4-BE49-F238E27FC236}">
                <a16:creationId xmlns:a16="http://schemas.microsoft.com/office/drawing/2014/main" id="{6D4AC78B-D75D-6D42-D26F-F99DB75A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1360069"/>
            <a:ext cx="2479753" cy="24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2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011-FFEE-5037-F7D5-AA555CE8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acceptable levels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accuracy or probability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biomarkers or tests for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Likelihood of neurodevelopmental conditions (e.g., autism)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Prognosis of a particular developmental outcome (e.g., likelihood of autistic child to develop ADHD or anxiety), is this different for biological vs social characteristics that may be modifiable to different degrees?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False negatives are a problem – could prevent access to services for years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False positives may impact on how parents/ teachers interact with their children (“lower expectations”)</a:t>
            </a:r>
          </a:p>
          <a:p>
            <a:pPr>
              <a:buFont typeface="Wingdings" pitchFamily="2" charset="2"/>
              <a:buChar char="è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views of parents, neurodivergent people, professionals converge?</a:t>
            </a:r>
          </a:p>
          <a:p>
            <a:pPr>
              <a:buFont typeface="Wingdings" pitchFamily="2" charset="2"/>
              <a:buChar char="è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can choose to take tests once available?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Using neurotechnology for early identification, prognosis 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1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BA8-A041-880C-B45C-D431D30E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personalisation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support based on profile of needs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blur autistic identity/ sense of belonging to autistic vs broader neurodiverse community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Aligned with variation of human neurodiversity  - reduce stigma associated with autism?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349B2-02CB-A3FF-BF26-648D1A07082E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Transdiagnostic approaches: Using neurotechnology for (brain-based) subgrouping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1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011-FFEE-5037-F7D5-AA555CE8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Interventions for what features?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those features disabling for the child (their quality of life) or problematic from a neurotypical perspective?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intervention specific (if known)?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Possibly unknown as the developing brain itself is not fully understood, the nature of ”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atypicalities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(interactions, compensation, adaptation) and if it targets a “mechanism” that may affect different outcomes?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the intervention aim to ‘normalize’ a child (e.g., ABA)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Invasive technologies (e.g., Deep Brain Stimulation): Infringe on identity/ agency (e.g., brain stimulator to treat depression)</a:t>
            </a:r>
          </a:p>
          <a:p>
            <a:pPr>
              <a:buFont typeface="Wingdings" pitchFamily="2" charset="2"/>
              <a:buChar char="è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can long-term effects be practically assessed/ funded?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Early intervention/ pre-emptive intervention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3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011-FFEE-5037-F7D5-AA555CE88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9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Brain-computer interfaces, assisted communication that enable (neurodivergent) individuals to communicate by  eye-movements</a:t>
            </a:r>
          </a:p>
          <a:p>
            <a:pPr>
              <a:buFont typeface="Wingdings" pitchFamily="2" charset="2"/>
              <a:buChar char="è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Infringe rights to private mental lives, agency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Cognitive enhancement tools (transcranial electric stimulation) </a:t>
            </a:r>
          </a:p>
          <a:p>
            <a:pPr>
              <a:buFont typeface="Wingdings" pitchFamily="2" charset="2"/>
              <a:buChar char="è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pressure to use technologies, loss of authentic self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(Continuous) measure of brain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attentional/ emotional responses (wearable devices)</a:t>
            </a:r>
          </a:p>
          <a:p>
            <a:pPr>
              <a:buFont typeface="Wingdings" pitchFamily="2" charset="2"/>
              <a:buChar char="è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sense of surveillance, loss of privacy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What are the risks and unknowns of different </a:t>
            </a:r>
            <a:r>
              <a:rPr lang="en-GB" sz="2800" b="1" i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types </a:t>
            </a: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of neurotechnology?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5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011-FFEE-5037-F7D5-AA555CE8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parents and make explicit they are asked to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the perspective of the child: what is in the best interest for the child, why?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in the best interest for themselves/ siblings, other family members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teenagers who can easier (?) remember what it was like to be a child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some instances, ask children themselves or give choices to see how they interact with devices, how comfortable they are, what they prefer? </a:t>
            </a:r>
          </a:p>
          <a:p>
            <a:pPr>
              <a:buFont typeface="Wingdings" pitchFamily="2" charset="2"/>
              <a:buChar char="è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should take decisions for (potentially) neurodivergent infants and children? (e.g., if priority for child and parent may differ?)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How can we include the views and interests of infants and children?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6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011-FFEE-5037-F7D5-AA555CE88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05629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 (some)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perpetuate or exacerbate inequalities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can take part in research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Predominant white middle-class samples that may create biases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will have  access to [particular]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Burden on families (stressful experience, neurodivergent child gets singled out)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costs?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Uncertainties around reimbursement, insurance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equity/ accessibility inform research priorities (in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lower-cost technologies, or should the ‘best’ technologies be pursued, hoping that they will drive cost reductions (see whole genome sequencing)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Equity, Accessibility and Burden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0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devices are regulated, devices used by families, educators, even in research, are not?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EPSRC encourages innovators to “anticipate, reflect, engage and act” in ways that “promote…opportunities for science and innovators that are socially desirable and in the public interest”.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“Hippocratic oath” for engineers/ developers?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and efficacy: How can long-term effects on safety and efficacy be tested (several years after project end?)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this be built into grants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Who is Responsible and </a:t>
            </a:r>
            <a:b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who Monitors Responsibility?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225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8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Bioethicists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Child-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neurodiversity-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neuroethics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Neurodivergent children,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arents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ensure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neurotechnologies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desired and address real-life needs and practicalities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Disability rights advocates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protect rights and autonomy</a:t>
            </a:r>
          </a:p>
          <a:p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from 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diverse cultural and socioeconomic backgrounds-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biases 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Engineers, developers, industry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capabilities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Neuroscientists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effect on developing brain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Clinicians, psychiatrists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clinical utility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Psychologists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effect on cognitive and emotional processes</a:t>
            </a:r>
          </a:p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scientists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societal impact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Funders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study design, long-term effects?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care providers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criteria for implementation</a:t>
            </a:r>
          </a:p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companies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reimbursement</a:t>
            </a:r>
          </a:p>
          <a:p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makers and regulators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shape legal and regulatory frameworks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11575" y="0"/>
            <a:ext cx="9132425" cy="1158240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Whose perspectives should be included </a:t>
            </a:r>
            <a:b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</a:b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in developing and implementing responsible </a:t>
            </a:r>
            <a:r>
              <a:rPr lang="en-GB" sz="2400" b="1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neurotechnologies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?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6924529" y="1"/>
            <a:ext cx="2207896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6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-1" y="-14068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Summary and outlook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-12654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E1A17-4F5B-6D32-CD55-0791BC27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27" y="2450592"/>
            <a:ext cx="3740492" cy="26995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41AA21-41FC-8C07-4C27-018CC174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30" y="1718092"/>
            <a:ext cx="5346138" cy="46339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Bioethics is currently  not part of training for psychiatrists, psychologists, neuroscientists or bioengineers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Organise a primer on child-and-neurodiversity centred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neuroethics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project on 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isks and benefits of different types of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neurotechnologies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different clinical applications?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Co-produce white paper</a:t>
            </a:r>
          </a:p>
        </p:txBody>
      </p:sp>
    </p:spTree>
    <p:extLst>
      <p:ext uri="{BB962C8B-B14F-4D97-AF65-F5344CB8AC3E}">
        <p14:creationId xmlns:p14="http://schemas.microsoft.com/office/powerpoint/2010/main" val="17115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27DA-4556-41D0-BF7D-0630B3C4C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8FBB8-0451-1EC6-67D9-6022D1FE7FEA}"/>
              </a:ext>
            </a:extLst>
          </p:cNvPr>
          <p:cNvSpPr/>
          <p:nvPr/>
        </p:nvSpPr>
        <p:spPr>
          <a:xfrm>
            <a:off x="-1" y="-14068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Thank you!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558D70D6-DE8A-C0F9-3A30-E199ACCF0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-12654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A9C2-DAC0-338C-304F-750ED365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" y="1106302"/>
            <a:ext cx="7398327" cy="4191990"/>
          </a:xfrm>
        </p:spPr>
        <p:txBody>
          <a:bodyPr vert="horz" lIns="68580" tIns="34290" rIns="68580" bIns="34290" rtlCol="0" anchor="t">
            <a:noAutofit/>
          </a:bodyPr>
          <a:lstStyle/>
          <a:p>
            <a:endParaRPr lang="en-US" sz="1600" dirty="0">
              <a:latin typeface="Helvetica" pitchFamily="2" charset="0"/>
              <a:cs typeface="Calibri"/>
            </a:endParaRPr>
          </a:p>
          <a:p>
            <a:endParaRPr lang="en-US" sz="1600" dirty="0">
              <a:latin typeface="Helvetica" pitchFamily="2" charset="0"/>
              <a:cs typeface="Calibri"/>
            </a:endParaRPr>
          </a:p>
          <a:p>
            <a:endParaRPr lang="en-US" sz="1600" dirty="0">
              <a:solidFill>
                <a:srgbClr val="000000">
                  <a:alpha val="60000"/>
                </a:srgbClr>
              </a:solidFill>
              <a:latin typeface="Helvetica" pitchFamily="2" charset="0"/>
              <a:cs typeface="Calibri"/>
            </a:endParaRPr>
          </a:p>
          <a:p>
            <a:pPr marL="0" indent="0">
              <a:buNone/>
            </a:pPr>
            <a:endParaRPr lang="en-US" sz="1600" dirty="0">
              <a:solidFill>
                <a:srgbClr val="000000">
                  <a:alpha val="60000"/>
                </a:srgbClr>
              </a:solidFill>
              <a:latin typeface="Helvetica" pitchFamily="2" charset="0"/>
              <a:cs typeface="Calibri"/>
            </a:endParaRPr>
          </a:p>
          <a:p>
            <a:pPr marL="0" indent="0">
              <a:buNone/>
            </a:pPr>
            <a:br>
              <a:rPr lang="en-GB" sz="1600" dirty="0">
                <a:latin typeface="Helvetica" pitchFamily="2" charset="0"/>
              </a:rPr>
            </a:br>
            <a:br>
              <a:rPr lang="en-GB" sz="1600" dirty="0"/>
            </a:b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 descr="A collage of a group of women&#10;&#10;Description automatically generated">
            <a:extLst>
              <a:ext uri="{FF2B5EF4-FFF2-40B4-BE49-F238E27FC236}">
                <a16:creationId xmlns:a16="http://schemas.microsoft.com/office/drawing/2014/main" id="{D07C7C45-E222-E44C-E02B-5E54651C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12" y="3031397"/>
            <a:ext cx="4499377" cy="3374533"/>
          </a:xfrm>
          <a:prstGeom prst="rect">
            <a:avLst/>
          </a:prstGeom>
        </p:spPr>
      </p:pic>
      <p:pic>
        <p:nvPicPr>
          <p:cNvPr id="7" name="Picture 6" descr="A collage of several people&#10;&#10;Description automatically generated">
            <a:extLst>
              <a:ext uri="{FF2B5EF4-FFF2-40B4-BE49-F238E27FC236}">
                <a16:creationId xmlns:a16="http://schemas.microsoft.com/office/drawing/2014/main" id="{1C1839C6-5350-30DA-2506-8E1711F05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83" y="3040852"/>
            <a:ext cx="4040397" cy="3061953"/>
          </a:xfrm>
          <a:prstGeom prst="rect">
            <a:avLst/>
          </a:prstGeom>
        </p:spPr>
      </p:pic>
      <p:pic>
        <p:nvPicPr>
          <p:cNvPr id="1030" name="Picture 6" descr="Medical Research Council (United Kingdom) - Wikipedia">
            <a:extLst>
              <a:ext uri="{FF2B5EF4-FFF2-40B4-BE49-F238E27FC236}">
                <a16:creationId xmlns:a16="http://schemas.microsoft.com/office/drawing/2014/main" id="{95019877-981E-8F40-77AC-0612D262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9" y="23874"/>
            <a:ext cx="2640022" cy="8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Medical Research Council (United Kingdom) - Wikipedia">
            <a:extLst>
              <a:ext uri="{FF2B5EF4-FFF2-40B4-BE49-F238E27FC236}">
                <a16:creationId xmlns:a16="http://schemas.microsoft.com/office/drawing/2014/main" id="{9C1F6E35-20C9-9152-83D6-F6E3DF0A8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7812" y="45718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UKRI – UK Research and Innovation">
            <a:extLst>
              <a:ext uri="{FF2B5EF4-FFF2-40B4-BE49-F238E27FC236}">
                <a16:creationId xmlns:a16="http://schemas.microsoft.com/office/drawing/2014/main" id="{47CD8483-40D8-C1CC-1F74-A99224FB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97" y="-24095"/>
            <a:ext cx="3842003" cy="9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55E9603-D3BB-74B1-7599-CA91304B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18" y="1021746"/>
            <a:ext cx="2365482" cy="1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A9212F-19BE-C74C-5951-B1E86B73EAA2}"/>
              </a:ext>
            </a:extLst>
          </p:cNvPr>
          <p:cNvSpPr txBox="1"/>
          <p:nvPr/>
        </p:nvSpPr>
        <p:spPr>
          <a:xfrm>
            <a:off x="1054143" y="2815745"/>
            <a:ext cx="387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 Advisory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FEDEE-9DB1-27B6-BDD3-34B1A6CA1F9E}"/>
              </a:ext>
            </a:extLst>
          </p:cNvPr>
          <p:cNvSpPr txBox="1"/>
          <p:nvPr/>
        </p:nvSpPr>
        <p:spPr>
          <a:xfrm>
            <a:off x="4592612" y="2777175"/>
            <a:ext cx="387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Participatory Research Board</a:t>
            </a:r>
          </a:p>
        </p:txBody>
      </p:sp>
    </p:spTree>
    <p:extLst>
      <p:ext uri="{BB962C8B-B14F-4D97-AF65-F5344CB8AC3E}">
        <p14:creationId xmlns:p14="http://schemas.microsoft.com/office/powerpoint/2010/main" val="219846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-1" y="-14068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Respect4Neurodevelopment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-12654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miling&#10;&#10;Description automatically generated">
            <a:extLst>
              <a:ext uri="{FF2B5EF4-FFF2-40B4-BE49-F238E27FC236}">
                <a16:creationId xmlns:a16="http://schemas.microsoft.com/office/drawing/2014/main" id="{0058E792-A1C6-0A8C-D89C-A8423BE2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4" y="1002492"/>
            <a:ext cx="3996047" cy="266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10BCF-6172-139E-4605-A3311DC6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6" y="3909363"/>
            <a:ext cx="5475684" cy="2699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10835-3121-3D67-AA96-03C00FB6B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377" y="1015535"/>
            <a:ext cx="3482439" cy="157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12840-FC03-C773-ED5D-E2A418ECF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903" y="2481019"/>
            <a:ext cx="3482439" cy="14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1" y="13929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Neurotechnology has the potential to revolutionize precision health - early detection, prognosis, targeted intervention/ support for neurodivergent children, but…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can we ensure that the development, application and implementation of new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ethical, safe, does not cause harm, is desired by children/ families, and  societal beneficial?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”New” ethical and legal issues: What are the long-term effects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on neurodivergent people’s lives, and who can access them?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-1" y="-14068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Paediatric </a:t>
            </a:r>
            <a:r>
              <a:rPr lang="en-GB" sz="2400" b="1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Neurotechnologies</a:t>
            </a: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for Neurodiverse</a:t>
            </a:r>
          </a:p>
          <a:p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Populations: Benefits, Risks and Unknowns</a:t>
            </a:r>
            <a:endParaRPr lang="en-GB" sz="24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-12654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6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pitchFamily="2" charset="0"/>
              </a:rPr>
              <a:t>Identify main </a:t>
            </a:r>
            <a:r>
              <a:rPr lang="en-US" b="1" dirty="0">
                <a:latin typeface="Helvetica" pitchFamily="2" charset="0"/>
              </a:rPr>
              <a:t>priorities </a:t>
            </a:r>
            <a:r>
              <a:rPr lang="en-US" dirty="0">
                <a:latin typeface="Helvetica" pitchFamily="2" charset="0"/>
              </a:rPr>
              <a:t>and </a:t>
            </a:r>
            <a:r>
              <a:rPr lang="en-US" b="1" dirty="0">
                <a:latin typeface="Helvetica" pitchFamily="2" charset="0"/>
              </a:rPr>
              <a:t>challenges</a:t>
            </a:r>
            <a:r>
              <a:rPr lang="en-US" dirty="0">
                <a:latin typeface="Helvetica" pitchFamily="2" charset="0"/>
              </a:rPr>
              <a:t> for the </a:t>
            </a:r>
            <a:r>
              <a:rPr lang="en-US" b="1" dirty="0">
                <a:latin typeface="Helvetica" pitchFamily="2" charset="0"/>
              </a:rPr>
              <a:t>responsible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b="1" i="1" dirty="0">
                <a:latin typeface="Helvetica" pitchFamily="2" charset="0"/>
              </a:rPr>
              <a:t>development</a:t>
            </a:r>
            <a:r>
              <a:rPr lang="en-US" dirty="0">
                <a:latin typeface="Helvetica" pitchFamily="2" charset="0"/>
              </a:rPr>
              <a:t> and </a:t>
            </a:r>
            <a:r>
              <a:rPr lang="en-US" b="1" i="1" dirty="0">
                <a:latin typeface="Helvetica" pitchFamily="2" charset="0"/>
              </a:rPr>
              <a:t>use</a:t>
            </a:r>
            <a:r>
              <a:rPr lang="en-US" dirty="0">
                <a:latin typeface="Helvetica" pitchFamily="2" charset="0"/>
              </a:rPr>
              <a:t> of </a:t>
            </a:r>
            <a:r>
              <a:rPr lang="en-US" dirty="0" err="1">
                <a:latin typeface="Helvetica" pitchFamily="2" charset="0"/>
              </a:rPr>
              <a:t>neurotechnologies</a:t>
            </a:r>
            <a:r>
              <a:rPr lang="en-US" dirty="0">
                <a:latin typeface="Helvetica" pitchFamily="2" charset="0"/>
              </a:rPr>
              <a:t> with (potentially) neurodivergent infants and children for different applications</a:t>
            </a:r>
          </a:p>
          <a:p>
            <a:r>
              <a:rPr lang="en-US" dirty="0">
                <a:latin typeface="Helvetica" pitchFamily="2" charset="0"/>
              </a:rPr>
              <a:t>Outline avenues to address them </a:t>
            </a:r>
          </a:p>
          <a:p>
            <a:r>
              <a:rPr lang="en-US" dirty="0">
                <a:latin typeface="Helvetica" pitchFamily="2" charset="0"/>
              </a:rPr>
              <a:t>Interface between participatory research, ethics and other working groups</a:t>
            </a:r>
          </a:p>
          <a:p>
            <a:r>
              <a:rPr lang="en-US" dirty="0">
                <a:latin typeface="Helvetica" pitchFamily="2" charset="0"/>
              </a:rPr>
              <a:t>Help network members to be aware of/ address these considerations</a:t>
            </a:r>
          </a:p>
          <a:p>
            <a:r>
              <a:rPr lang="en-US" dirty="0">
                <a:latin typeface="Helvetica" pitchFamily="2" charset="0"/>
              </a:rPr>
              <a:t>Build on work on ethical considerations for </a:t>
            </a:r>
            <a:r>
              <a:rPr lang="en-US" dirty="0" err="1">
                <a:latin typeface="Helvetica" pitchFamily="2" charset="0"/>
              </a:rPr>
              <a:t>neurotechnologies</a:t>
            </a:r>
            <a:r>
              <a:rPr lang="en-US" dirty="0">
                <a:latin typeface="Helvetica" pitchFamily="2" charset="0"/>
              </a:rPr>
              <a:t> and AI: Intersection between child-</a:t>
            </a:r>
            <a:r>
              <a:rPr lang="en-US" dirty="0" err="1">
                <a:latin typeface="Helvetica" pitchFamily="2" charset="0"/>
              </a:rPr>
              <a:t>centred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neuroethics</a:t>
            </a:r>
            <a:r>
              <a:rPr lang="en-US" dirty="0">
                <a:latin typeface="Helvetica" pitchFamily="2" charset="0"/>
              </a:rPr>
              <a:t> and ”neurodiversity-</a:t>
            </a:r>
            <a:r>
              <a:rPr lang="en-US" dirty="0" err="1">
                <a:latin typeface="Helvetica" pitchFamily="2" charset="0"/>
              </a:rPr>
              <a:t>centred</a:t>
            </a:r>
            <a:r>
              <a:rPr lang="en-US" dirty="0">
                <a:latin typeface="Helvetica" pitchFamily="2" charset="0"/>
              </a:rPr>
              <a:t>” </a:t>
            </a:r>
            <a:r>
              <a:rPr lang="en-US" dirty="0" err="1">
                <a:latin typeface="Helvetica" pitchFamily="2" charset="0"/>
              </a:rPr>
              <a:t>neuroethics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Objectives of the Responsibility </a:t>
            </a:r>
            <a:b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Working Group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225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571F7-1B68-4512-1721-62DE6A9B010A}"/>
              </a:ext>
            </a:extLst>
          </p:cNvPr>
          <p:cNvSpPr txBox="1"/>
          <p:nvPr/>
        </p:nvSpPr>
        <p:spPr>
          <a:xfrm>
            <a:off x="164592" y="6175314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Yuste</a:t>
            </a:r>
            <a:r>
              <a:rPr lang="en-US" sz="1400" dirty="0"/>
              <a:t> et al., 2017, Nature: Four ethical priorities for </a:t>
            </a:r>
            <a:r>
              <a:rPr lang="en-US" sz="1400" dirty="0" err="1"/>
              <a:t>neurotechnologies</a:t>
            </a:r>
            <a:r>
              <a:rPr lang="en-US" sz="1400" dirty="0"/>
              <a:t> and AI: Identity, agency,  privacy and equality, </a:t>
            </a:r>
          </a:p>
        </p:txBody>
      </p:sp>
    </p:spTree>
    <p:extLst>
      <p:ext uri="{BB962C8B-B14F-4D97-AF65-F5344CB8AC3E}">
        <p14:creationId xmlns:p14="http://schemas.microsoft.com/office/powerpoint/2010/main" val="416654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group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project on neurodivergent people’s views on different types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different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Pump prime projects need to demonstrate how they include PPI and deal with ethical issues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PPI advisor on review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PPI-led funding call (2025)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train researchers in carrying out participatory research: Thematic analysis stream in Autumn School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Responsibility as first ‘pillar’ of network</a:t>
            </a:r>
            <a:b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</a:b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activities 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225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509B58-7E1B-74BB-A983-6D11BA3AABE4}"/>
              </a:ext>
            </a:extLst>
          </p:cNvPr>
          <p:cNvSpPr/>
          <p:nvPr/>
        </p:nvSpPr>
        <p:spPr>
          <a:xfrm>
            <a:off x="-1" y="-14068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Changes in power structure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-12654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ollage of a group of women&#10;&#10;Description automatically generated">
            <a:extLst>
              <a:ext uri="{FF2B5EF4-FFF2-40B4-BE49-F238E27FC236}">
                <a16:creationId xmlns:a16="http://schemas.microsoft.com/office/drawing/2014/main" id="{F479F7D6-948E-F673-6961-B4628410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12" y="1739045"/>
            <a:ext cx="4499377" cy="3374533"/>
          </a:xfrm>
          <a:prstGeom prst="rect">
            <a:avLst/>
          </a:prstGeom>
        </p:spPr>
      </p:pic>
      <p:pic>
        <p:nvPicPr>
          <p:cNvPr id="7" name="Picture 6" descr="A collage of several people&#10;&#10;Description automatically generated">
            <a:extLst>
              <a:ext uri="{FF2B5EF4-FFF2-40B4-BE49-F238E27FC236}">
                <a16:creationId xmlns:a16="http://schemas.microsoft.com/office/drawing/2014/main" id="{EC513727-B3B6-7008-D389-BBF89A4CD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11" y="1694441"/>
            <a:ext cx="4040397" cy="3061953"/>
          </a:xfrm>
          <a:prstGeom prst="rect">
            <a:avLst/>
          </a:prstGeom>
        </p:spPr>
      </p:pic>
      <p:sp>
        <p:nvSpPr>
          <p:cNvPr id="10" name="AutoShape 10" descr="Medical Research Council (United Kingdom) - Wikipedia">
            <a:extLst>
              <a:ext uri="{FF2B5EF4-FFF2-40B4-BE49-F238E27FC236}">
                <a16:creationId xmlns:a16="http://schemas.microsoft.com/office/drawing/2014/main" id="{88ACC209-DF39-E866-69BB-72CD5514D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7812" y="45718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AA6D9-153B-5C21-DB91-45EE81785F62}"/>
              </a:ext>
            </a:extLst>
          </p:cNvPr>
          <p:cNvSpPr txBox="1"/>
          <p:nvPr/>
        </p:nvSpPr>
        <p:spPr>
          <a:xfrm>
            <a:off x="568817" y="1393549"/>
            <a:ext cx="387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 Advisory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0D774-5E89-338F-B4B5-34C0A9946EDF}"/>
              </a:ext>
            </a:extLst>
          </p:cNvPr>
          <p:cNvSpPr txBox="1"/>
          <p:nvPr/>
        </p:nvSpPr>
        <p:spPr>
          <a:xfrm>
            <a:off x="4592612" y="1423863"/>
            <a:ext cx="387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Participatory Research Board</a:t>
            </a:r>
          </a:p>
        </p:txBody>
      </p:sp>
    </p:spTree>
    <p:extLst>
      <p:ext uri="{BB962C8B-B14F-4D97-AF65-F5344CB8AC3E}">
        <p14:creationId xmlns:p14="http://schemas.microsoft.com/office/powerpoint/2010/main" val="254849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set (research, funding) priorities?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Utilitarian; the greatest amount of ‘good’ for the greatest number of people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Underserved populations, possibly with some of the highest/ most urgent support needs (that may not get support otherwise)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most likely at the cusp of break-through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5B2B-B5FC-61BE-8702-B842120A540A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How to set priorities?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Picture 4" descr="ADHD, ASC &amp; LD Belgium (@ADDYSASC) / X">
            <a:extLst>
              <a:ext uri="{FF2B5EF4-FFF2-40B4-BE49-F238E27FC236}">
                <a16:creationId xmlns:a16="http://schemas.microsoft.com/office/drawing/2014/main" id="{B2933968-002C-B37E-3780-A7F9EE2F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583" r="15783" b="4181"/>
          <a:stretch/>
        </p:blipFill>
        <p:spPr bwMode="auto">
          <a:xfrm>
            <a:off x="7422078" y="225"/>
            <a:ext cx="1721922" cy="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8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2A61-0487-906B-B9E9-B48EF9E76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2D9F-424B-8A46-72E8-5CE513946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Risks and unknowns linked to a particular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(irrespective of technology)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 health: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identification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Prognosis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Subgrouping/ transdiagnostic approaches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Risks and unknowns linked to particular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neurotechnologies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65B17-FCBF-C154-3A69-92E2012739E8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What are the risks and unknowns of different types of  </a:t>
            </a:r>
            <a:r>
              <a:rPr lang="en-GB" sz="2800" b="1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neurotechnologies</a:t>
            </a:r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used for different purposes?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55EE50-05B1-BFBA-5990-8903329402E6}"/>
              </a:ext>
            </a:extLst>
          </p:cNvPr>
          <p:cNvSpPr/>
          <p:nvPr/>
        </p:nvSpPr>
        <p:spPr>
          <a:xfrm>
            <a:off x="11575" y="0"/>
            <a:ext cx="9132425" cy="904718"/>
          </a:xfrm>
          <a:prstGeom prst="rect">
            <a:avLst/>
          </a:prstGeom>
          <a:gradFill flip="none" rotWithShape="1">
            <a:gsLst>
              <a:gs pos="0">
                <a:srgbClr val="4B5387"/>
              </a:gs>
              <a:gs pos="50000">
                <a:srgbClr val="72649C"/>
              </a:gs>
              <a:gs pos="100000">
                <a:srgbClr val="876EA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 What kind of biomarkers do autistic people (not) want?</a:t>
            </a:r>
            <a:endParaRPr lang="en-GB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34E5A-DAC6-4D46-B075-E1C532F2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81" y="1728268"/>
            <a:ext cx="5814073" cy="4458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1C411-4883-31F7-1248-C0090C9A08E4}"/>
              </a:ext>
            </a:extLst>
          </p:cNvPr>
          <p:cNvSpPr txBox="1"/>
          <p:nvPr/>
        </p:nvSpPr>
        <p:spPr>
          <a:xfrm rot="16200000">
            <a:off x="-1547846" y="3498031"/>
            <a:ext cx="505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Type: What is the biological characteristic and test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823B7-E336-7BDE-3602-A008486C4249}"/>
              </a:ext>
            </a:extLst>
          </p:cNvPr>
          <p:cNvSpPr txBox="1"/>
          <p:nvPr/>
        </p:nvSpPr>
        <p:spPr>
          <a:xfrm>
            <a:off x="2274277" y="1568935"/>
            <a:ext cx="535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 is the clinical application?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EFBC8-C922-28B6-AB23-1440F655ACC7}"/>
              </a:ext>
            </a:extLst>
          </p:cNvPr>
          <p:cNvSpPr txBox="1"/>
          <p:nvPr/>
        </p:nvSpPr>
        <p:spPr>
          <a:xfrm rot="19032787">
            <a:off x="5829387" y="4758558"/>
            <a:ext cx="313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Outcome: What is the clinically-relevant feature that the biomarker predicts?</a:t>
            </a:r>
          </a:p>
        </p:txBody>
      </p:sp>
    </p:spTree>
    <p:extLst>
      <p:ext uri="{BB962C8B-B14F-4D97-AF65-F5344CB8AC3E}">
        <p14:creationId xmlns:p14="http://schemas.microsoft.com/office/powerpoint/2010/main" val="202665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12246</TotalTime>
  <Words>1309</Words>
  <Application>Microsoft Macintosh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DM Sans</vt:lpstr>
      <vt:lpstr>Helvetica</vt:lpstr>
      <vt:lpstr>Montserrat</vt:lpstr>
      <vt:lpstr>Wingdings</vt:lpstr>
      <vt:lpstr>Office Theme</vt:lpstr>
      <vt:lpstr>WARM WELCOME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Institute of Psychiatry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4 Neurodevelopment</dc:title>
  <dc:creator>Eva  Loth</dc:creator>
  <cp:lastModifiedBy>Loth, Eva</cp:lastModifiedBy>
  <cp:revision>38</cp:revision>
  <dcterms:created xsi:type="dcterms:W3CDTF">2022-08-17T12:23:52Z</dcterms:created>
  <dcterms:modified xsi:type="dcterms:W3CDTF">2025-04-09T10:03:12Z</dcterms:modified>
</cp:coreProperties>
</file>