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4"/>
  </p:notesMasterIdLst>
  <p:sldIdLst>
    <p:sldId id="256" r:id="rId2"/>
    <p:sldId id="539" r:id="rId3"/>
    <p:sldId id="540" r:id="rId4"/>
    <p:sldId id="541" r:id="rId5"/>
    <p:sldId id="550" r:id="rId6"/>
    <p:sldId id="542" r:id="rId7"/>
    <p:sldId id="546" r:id="rId8"/>
    <p:sldId id="547" r:id="rId9"/>
    <p:sldId id="544" r:id="rId10"/>
    <p:sldId id="548" r:id="rId11"/>
    <p:sldId id="549" r:id="rId12"/>
    <p:sldId id="54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706F"/>
    <a:srgbClr val="82B1B1"/>
    <a:srgbClr val="E5E5E5"/>
    <a:srgbClr val="6EA6CA"/>
    <a:srgbClr val="D79797"/>
    <a:srgbClr val="9BB1D1"/>
    <a:srgbClr val="0D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/>
    <p:restoredTop sz="94792"/>
  </p:normalViewPr>
  <p:slideViewPr>
    <p:cSldViewPr snapToGrid="0">
      <p:cViewPr>
        <p:scale>
          <a:sx n="92" d="100"/>
          <a:sy n="92" d="100"/>
        </p:scale>
        <p:origin x="76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B48C0-64FF-824A-BE6D-08EC3EB35F5B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98F10-34CE-B442-94CC-D639172DEA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405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98F10-34CE-B442-94CC-D639172DEAC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938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458-FDA4-424B-84A9-69791EE23224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4106-B2CB-4A44-9B3D-A28D3BF3C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14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458-FDA4-424B-84A9-69791EE23224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4106-B2CB-4A44-9B3D-A28D3BF3C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75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458-FDA4-424B-84A9-69791EE23224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4106-B2CB-4A44-9B3D-A28D3BF3C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3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458-FDA4-424B-84A9-69791EE23224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4106-B2CB-4A44-9B3D-A28D3BF3C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50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458-FDA4-424B-84A9-69791EE23224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4106-B2CB-4A44-9B3D-A28D3BF3C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85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458-FDA4-424B-84A9-69791EE23224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4106-B2CB-4A44-9B3D-A28D3BF3C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794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458-FDA4-424B-84A9-69791EE23224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4106-B2CB-4A44-9B3D-A28D3BF3C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41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458-FDA4-424B-84A9-69791EE23224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4106-B2CB-4A44-9B3D-A28D3BF3C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36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458-FDA4-424B-84A9-69791EE23224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4106-B2CB-4A44-9B3D-A28D3BF3C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78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458-FDA4-424B-84A9-69791EE23224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4106-B2CB-4A44-9B3D-A28D3BF3C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085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6458-FDA4-424B-84A9-69791EE23224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4106-B2CB-4A44-9B3D-A28D3BF3C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326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96458-FDA4-424B-84A9-69791EE23224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94106-B2CB-4A44-9B3D-A28D3BF3C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5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frm=1&amp;source=images&amp;cd=&amp;cad=rja&amp;uact=8&amp;ved=0CAcQjRw&amp;url=http://www.wired.com/2014/07/everything-you-need-to-know-about-the-10-brain-myth-explained-in-60-seconds/&amp;ei=8NbLVIH5LoaraY2pgUg&amp;bvm=bv.84607526,d.d2s&amp;psig=AFQjCNEB4G56ly8T-GQG788HmSbBaN0qWg&amp;ust=1422731287076152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hyperlink" Target="http://www.google.co.uk/url?sa=i&amp;rct=j&amp;q=&amp;esrc=s&amp;frm=1&amp;source=images&amp;cd=&amp;cad=rja&amp;uact=8&amp;ved=0CAcQjRw&amp;url=http://www.wired.com/2014/07/everything-you-need-to-know-about-the-10-brain-myth-explained-in-60-seconds/&amp;ei=8NbLVIH5LoaraY2pgUg&amp;bvm=bv.84607526,d.d2s&amp;psig=AFQjCNEB4G56ly8T-GQG788HmSbBaN0qWg&amp;ust=1422731287076152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uk/url?sa=i&amp;rct=j&amp;q=&amp;esrc=s&amp;frm=1&amp;source=images&amp;cd=&amp;cad=rja&amp;uact=8&amp;ved=0CAcQjRw&amp;url=http://www.wired.com/2014/07/everything-you-need-to-know-about-the-10-brain-myth-explained-in-60-seconds/&amp;ei=8NbLVIH5LoaraY2pgUg&amp;bvm=bv.84607526,d.d2s&amp;psig=AFQjCNEB4G56ly8T-GQG788HmSbBaN0qWg&amp;ust=1422731287076152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hyperlink" Target="http://www.google.co.uk/url?sa=i&amp;rct=j&amp;q=&amp;esrc=s&amp;frm=1&amp;source=images&amp;cd=&amp;cad=rja&amp;uact=8&amp;ved=0CAcQjRw&amp;url=http://www.wired.com/2014/07/everything-you-need-to-know-about-the-10-brain-myth-explained-in-60-seconds/&amp;ei=8NbLVIH5LoaraY2pgUg&amp;bvm=bv.84607526,d.d2s&amp;psig=AFQjCNEB4G56ly8T-GQG788HmSbBaN0qWg&amp;ust=1422731287076152" TargetMode="External"/><Relationship Id="rId10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6.png"/><Relationship Id="rId7" Type="http://schemas.openxmlformats.org/officeDocument/2006/relationships/hyperlink" Target="http://www.google.co.uk/url?sa=i&amp;rct=j&amp;q=&amp;esrc=s&amp;frm=1&amp;source=images&amp;cd=&amp;cad=rja&amp;uact=8&amp;ved=0CAcQjRw&amp;url=http://www.wired.com/2014/07/everything-you-need-to-know-about-the-10-brain-myth-explained-in-60-seconds/&amp;ei=8NbLVIH5LoaraY2pgUg&amp;bvm=bv.84607526,d.d2s&amp;psig=AFQjCNEB4G56ly8T-GQG788HmSbBaN0qWg&amp;ust=142273128707615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6295D13-EE44-E29F-1FD7-17EB610301CC}"/>
              </a:ext>
            </a:extLst>
          </p:cNvPr>
          <p:cNvSpPr/>
          <p:nvPr/>
        </p:nvSpPr>
        <p:spPr>
          <a:xfrm>
            <a:off x="0" y="0"/>
            <a:ext cx="12192000" cy="85476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DDBB2-E4D6-526E-64A6-BF45658984F3}"/>
              </a:ext>
            </a:extLst>
          </p:cNvPr>
          <p:cNvSpPr txBox="1"/>
          <p:nvPr/>
        </p:nvSpPr>
        <p:spPr>
          <a:xfrm>
            <a:off x="1295012" y="4970342"/>
            <a:ext cx="9551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4570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Ethical Issues in Closed-loop Neural Interface Technologies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B2E048-1B50-41CD-BE66-C844CCF4D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20" y="2309554"/>
            <a:ext cx="2169432" cy="1869259"/>
          </a:xfrm>
          <a:prstGeom prst="rect">
            <a:avLst/>
          </a:prstGeom>
        </p:spPr>
      </p:pic>
      <p:pic>
        <p:nvPicPr>
          <p:cNvPr id="3" name="Picture 2" descr="http://www.wired.com/wp-content/uploads/2014/07/brain1.jpg">
            <a:hlinkClick r:id="rId3"/>
            <a:extLst>
              <a:ext uri="{FF2B5EF4-FFF2-40B4-BE49-F238E27FC236}">
                <a16:creationId xmlns:a16="http://schemas.microsoft.com/office/drawing/2014/main" id="{75BE323E-C8E1-2EEC-C552-B3777EE7C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8726" y="2209971"/>
            <a:ext cx="2630943" cy="210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Curved Right 15">
            <a:extLst>
              <a:ext uri="{FF2B5EF4-FFF2-40B4-BE49-F238E27FC236}">
                <a16:creationId xmlns:a16="http://schemas.microsoft.com/office/drawing/2014/main" id="{B964F8E3-0ABB-7D04-1930-2C8AD9860C3B}"/>
              </a:ext>
            </a:extLst>
          </p:cNvPr>
          <p:cNvSpPr/>
          <p:nvPr/>
        </p:nvSpPr>
        <p:spPr>
          <a:xfrm rot="5400000" flipV="1">
            <a:off x="5932269" y="962157"/>
            <a:ext cx="561984" cy="2169433"/>
          </a:xfrm>
          <a:prstGeom prst="curvedRightArrow">
            <a:avLst>
              <a:gd name="adj1" fmla="val 62713"/>
              <a:gd name="adj2" fmla="val 107155"/>
              <a:gd name="adj3" fmla="val 25000"/>
            </a:avLst>
          </a:prstGeom>
          <a:gradFill flip="none" rotWithShape="1">
            <a:gsLst>
              <a:gs pos="0">
                <a:srgbClr val="82B1B1"/>
              </a:gs>
              <a:gs pos="100000">
                <a:schemeClr val="tx1"/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Arrow: Curved Right 18">
            <a:extLst>
              <a:ext uri="{FF2B5EF4-FFF2-40B4-BE49-F238E27FC236}">
                <a16:creationId xmlns:a16="http://schemas.microsoft.com/office/drawing/2014/main" id="{50A989F9-6D3F-B1B7-DA94-093D29588C96}"/>
              </a:ext>
            </a:extLst>
          </p:cNvPr>
          <p:cNvSpPr/>
          <p:nvPr/>
        </p:nvSpPr>
        <p:spPr>
          <a:xfrm rot="16200000" flipV="1">
            <a:off x="5789943" y="3113186"/>
            <a:ext cx="561984" cy="2169433"/>
          </a:xfrm>
          <a:prstGeom prst="curvedRightArrow">
            <a:avLst>
              <a:gd name="adj1" fmla="val 62713"/>
              <a:gd name="adj2" fmla="val 107155"/>
              <a:gd name="adj3" fmla="val 25000"/>
            </a:avLst>
          </a:prstGeom>
          <a:gradFill>
            <a:gsLst>
              <a:gs pos="0">
                <a:srgbClr val="82B1B1"/>
              </a:gs>
              <a:gs pos="100000">
                <a:schemeClr val="tx1"/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13D311-BEF3-CF30-5143-AEE5E34C2A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rcRect l="-1" t="23986" r="33415" b="19872"/>
          <a:stretch/>
        </p:blipFill>
        <p:spPr>
          <a:xfrm rot="5400000">
            <a:off x="7443617" y="2109620"/>
            <a:ext cx="4633647" cy="4863118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0B3E16-B564-E8B3-EFFF-8E6EBE883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5F9134-E160-B2B2-AA31-1B84384FA206}"/>
              </a:ext>
            </a:extLst>
          </p:cNvPr>
          <p:cNvSpPr txBox="1"/>
          <p:nvPr/>
        </p:nvSpPr>
        <p:spPr>
          <a:xfrm>
            <a:off x="389526" y="256602"/>
            <a:ext cx="527554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45706F"/>
                </a:solidFill>
                <a:latin typeface="Arial Nova" panose="020B0504020202020204" pitchFamily="34" charset="0"/>
              </a:rPr>
              <a:t>Joint Neurotechnology Network Ethics Event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A15576-06A5-6AFC-8C5E-E45E0D4286DC}"/>
              </a:ext>
            </a:extLst>
          </p:cNvPr>
          <p:cNvSpPr txBox="1"/>
          <p:nvPr/>
        </p:nvSpPr>
        <p:spPr>
          <a:xfrm>
            <a:off x="1295012" y="5520113"/>
            <a:ext cx="5547031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Andy Jackson, Professor of Neural Interfaces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Co-Director, Centre for Transformative Neuroscience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Newcastle University</a:t>
            </a:r>
          </a:p>
        </p:txBody>
      </p:sp>
    </p:spTree>
    <p:extLst>
      <p:ext uri="{BB962C8B-B14F-4D97-AF65-F5344CB8AC3E}">
        <p14:creationId xmlns:p14="http://schemas.microsoft.com/office/powerpoint/2010/main" val="908396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9337C-4D1D-D1F6-D76F-1BFB40C29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E193A0-F630-4D25-B99F-13B83E56CE94}"/>
              </a:ext>
            </a:extLst>
          </p:cNvPr>
          <p:cNvSpPr/>
          <p:nvPr/>
        </p:nvSpPr>
        <p:spPr>
          <a:xfrm>
            <a:off x="0" y="0"/>
            <a:ext cx="12192000" cy="85476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5FB94-EB44-EE07-88A9-613C1B757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96C6CF-4FE9-6A82-6620-E7E55D4C5A31}"/>
              </a:ext>
            </a:extLst>
          </p:cNvPr>
          <p:cNvSpPr txBox="1"/>
          <p:nvPr/>
        </p:nvSpPr>
        <p:spPr>
          <a:xfrm>
            <a:off x="389526" y="160350"/>
            <a:ext cx="1803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467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Autonomy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DC5224-FFEA-65CC-C82C-C8BB56B326B9}"/>
              </a:ext>
            </a:extLst>
          </p:cNvPr>
          <p:cNvGrpSpPr/>
          <p:nvPr/>
        </p:nvGrpSpPr>
        <p:grpSpPr>
          <a:xfrm>
            <a:off x="2553453" y="2032615"/>
            <a:ext cx="2169433" cy="970836"/>
            <a:chOff x="3322493" y="755678"/>
            <a:chExt cx="2169433" cy="970836"/>
          </a:xfrm>
        </p:grpSpPr>
        <p:sp>
          <p:nvSpPr>
            <p:cNvPr id="10" name="Arrow: Curved Right 15">
              <a:extLst>
                <a:ext uri="{FF2B5EF4-FFF2-40B4-BE49-F238E27FC236}">
                  <a16:creationId xmlns:a16="http://schemas.microsoft.com/office/drawing/2014/main" id="{A1B4C7D2-3142-B06F-77F9-464B6D3FBEE5}"/>
                </a:ext>
              </a:extLst>
            </p:cNvPr>
            <p:cNvSpPr/>
            <p:nvPr/>
          </p:nvSpPr>
          <p:spPr>
            <a:xfrm rot="5400000" flipV="1">
              <a:off x="4126218" y="360805"/>
              <a:ext cx="561984" cy="2169433"/>
            </a:xfrm>
            <a:prstGeom prst="curvedRightArrow">
              <a:avLst>
                <a:gd name="adj1" fmla="val 62713"/>
                <a:gd name="adj2" fmla="val 107155"/>
                <a:gd name="adj3" fmla="val 25000"/>
              </a:avLst>
            </a:prstGeom>
            <a:gradFill flip="none" rotWithShape="1">
              <a:gsLst>
                <a:gs pos="0">
                  <a:srgbClr val="82B1B1"/>
                </a:gs>
                <a:gs pos="100000">
                  <a:schemeClr val="tx1"/>
                </a:gs>
              </a:gsLst>
              <a:lin ang="162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AA2349-FA2C-32F4-165D-4187D5836C4D}"/>
                </a:ext>
              </a:extLst>
            </p:cNvPr>
            <p:cNvSpPr txBox="1"/>
            <p:nvPr/>
          </p:nvSpPr>
          <p:spPr>
            <a:xfrm>
              <a:off x="3831282" y="755678"/>
              <a:ext cx="901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467070"/>
                  </a:solidFill>
                </a:rPr>
                <a:t>Sensing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29A2EA-3D7C-BCF3-2CB9-A0CECF3DB5FF}"/>
              </a:ext>
            </a:extLst>
          </p:cNvPr>
          <p:cNvGrpSpPr/>
          <p:nvPr/>
        </p:nvGrpSpPr>
        <p:grpSpPr>
          <a:xfrm>
            <a:off x="2411127" y="4355920"/>
            <a:ext cx="2169433" cy="798560"/>
            <a:chOff x="3180167" y="3078983"/>
            <a:chExt cx="2169433" cy="798560"/>
          </a:xfrm>
        </p:grpSpPr>
        <p:sp>
          <p:nvSpPr>
            <p:cNvPr id="13" name="Arrow: Curved Right 18">
              <a:extLst>
                <a:ext uri="{FF2B5EF4-FFF2-40B4-BE49-F238E27FC236}">
                  <a16:creationId xmlns:a16="http://schemas.microsoft.com/office/drawing/2014/main" id="{1EFCFD9C-EDD2-A2FB-BD86-1D29A059D336}"/>
                </a:ext>
              </a:extLst>
            </p:cNvPr>
            <p:cNvSpPr/>
            <p:nvPr/>
          </p:nvSpPr>
          <p:spPr>
            <a:xfrm rot="16200000" flipV="1">
              <a:off x="3983892" y="2511834"/>
              <a:ext cx="561984" cy="2169433"/>
            </a:xfrm>
            <a:prstGeom prst="curvedRightArrow">
              <a:avLst>
                <a:gd name="adj1" fmla="val 62713"/>
                <a:gd name="adj2" fmla="val 107155"/>
                <a:gd name="adj3" fmla="val 25000"/>
              </a:avLst>
            </a:prstGeom>
            <a:gradFill>
              <a:gsLst>
                <a:gs pos="0">
                  <a:srgbClr val="82B1B1"/>
                </a:gs>
                <a:gs pos="100000">
                  <a:schemeClr val="tx1"/>
                </a:gs>
              </a:gsLst>
              <a:lin ang="5400000" scaled="1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DFB424-AB07-33C6-0DA3-3FA8BE8A2827}"/>
                </a:ext>
              </a:extLst>
            </p:cNvPr>
            <p:cNvSpPr txBox="1"/>
            <p:nvPr/>
          </p:nvSpPr>
          <p:spPr>
            <a:xfrm>
              <a:off x="3761263" y="3078983"/>
              <a:ext cx="1248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467070"/>
                  </a:solidFill>
                </a:rPr>
                <a:t>Stimulating</a:t>
              </a:r>
            </a:p>
          </p:txBody>
        </p:sp>
      </p:grpSp>
      <p:pic>
        <p:nvPicPr>
          <p:cNvPr id="1026" name="Picture 2" descr="EEG Guided Breathing &amp; Meditation | Vive">
            <a:extLst>
              <a:ext uri="{FF2B5EF4-FFF2-40B4-BE49-F238E27FC236}">
                <a16:creationId xmlns:a16="http://schemas.microsoft.com/office/drawing/2014/main" id="{C6A9ACDE-F2FF-8E13-68CE-8381AD2F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01" y="3184658"/>
            <a:ext cx="2317315" cy="129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ogle logo - Wikipedia">
            <a:extLst>
              <a:ext uri="{FF2B5EF4-FFF2-40B4-BE49-F238E27FC236}">
                <a16:creationId xmlns:a16="http://schemas.microsoft.com/office/drawing/2014/main" id="{FFA8653F-73B6-D7A2-D537-CD928EBC3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405" y="3302354"/>
            <a:ext cx="2935546" cy="9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oogle's Fitbit takeover: EU merger control proves unable to protect  consumers in the digital economy">
            <a:extLst>
              <a:ext uri="{FF2B5EF4-FFF2-40B4-BE49-F238E27FC236}">
                <a16:creationId xmlns:a16="http://schemas.microsoft.com/office/drawing/2014/main" id="{70087E10-6A7E-A9D2-2C15-D5453E986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r="13943"/>
          <a:stretch/>
        </p:blipFill>
        <p:spPr bwMode="auto">
          <a:xfrm>
            <a:off x="1180644" y="1538810"/>
            <a:ext cx="1208628" cy="11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Best Continuous Glucose Monitors | WIRED">
            <a:extLst>
              <a:ext uri="{FF2B5EF4-FFF2-40B4-BE49-F238E27FC236}">
                <a16:creationId xmlns:a16="http://schemas.microsoft.com/office/drawing/2014/main" id="{5C606F27-EDB1-F714-28D3-DBD784AB0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3" t="14310" r="28920" b="12819"/>
          <a:stretch/>
        </p:blipFill>
        <p:spPr bwMode="auto">
          <a:xfrm>
            <a:off x="1199590" y="4860844"/>
            <a:ext cx="1189682" cy="142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063622-F31A-59CF-7225-541F64744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960" y="1050249"/>
            <a:ext cx="4756553" cy="27033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ADB4D3-BC5A-F618-3F21-2175EF534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3520" y="4020855"/>
            <a:ext cx="4519469" cy="24842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3123A7-84BE-4DE1-34F5-B6910063B9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67353"/>
          <a:stretch/>
        </p:blipFill>
        <p:spPr>
          <a:xfrm>
            <a:off x="6487650" y="1332231"/>
            <a:ext cx="4811207" cy="17893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C0A06-4BE3-F17D-2073-BC76927ED9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4848" y="4316360"/>
            <a:ext cx="5141156" cy="195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7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EDA80-3961-FCE3-6F7C-352D77384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54D41B-C2A1-9F0F-55EB-13CF3D413194}"/>
              </a:ext>
            </a:extLst>
          </p:cNvPr>
          <p:cNvSpPr/>
          <p:nvPr/>
        </p:nvSpPr>
        <p:spPr>
          <a:xfrm>
            <a:off x="0" y="0"/>
            <a:ext cx="12192000" cy="85476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A2C5F-032E-7D27-832A-B7F606B02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3A40BD-3305-9D4A-4E1E-AB0592C9AF30}"/>
              </a:ext>
            </a:extLst>
          </p:cNvPr>
          <p:cNvSpPr txBox="1"/>
          <p:nvPr/>
        </p:nvSpPr>
        <p:spPr>
          <a:xfrm>
            <a:off x="389526" y="160350"/>
            <a:ext cx="1717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467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617E6-BF4E-1E37-5AE6-CB3A5F95B4AA}"/>
              </a:ext>
            </a:extLst>
          </p:cNvPr>
          <p:cNvSpPr txBox="1"/>
          <p:nvPr/>
        </p:nvSpPr>
        <p:spPr>
          <a:xfrm>
            <a:off x="461658" y="1228397"/>
            <a:ext cx="1152506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Helvetica Neue" panose="02000503000000020004" pitchFamily="2" charset="0"/>
              </a:rPr>
              <a:t>In future, closed-loop neural interfaces may provide a powerful tool to manipulate brain connectivity, plasticity and dynamics for therapeutic purposes</a:t>
            </a:r>
          </a:p>
          <a:p>
            <a:endParaRPr lang="en-GB" sz="2000" dirty="0">
              <a:latin typeface="Helvetica Neue" panose="02000503000000020004" pitchFamily="2" charset="0"/>
            </a:endParaRPr>
          </a:p>
          <a:p>
            <a:r>
              <a:rPr lang="en-GB" sz="2000" dirty="0">
                <a:latin typeface="Helvetica Neue" panose="02000503000000020004" pitchFamily="2" charset="0"/>
              </a:rPr>
              <a:t>An emerging theme from </a:t>
            </a:r>
            <a:r>
              <a:rPr lang="en-GB" sz="2000" dirty="0" err="1">
                <a:latin typeface="Helvetica Neue" panose="02000503000000020004" pitchFamily="2" charset="0"/>
              </a:rPr>
              <a:t>closeNIT</a:t>
            </a:r>
            <a:r>
              <a:rPr lang="en-GB" sz="2000" dirty="0">
                <a:latin typeface="Helvetica Neue" panose="02000503000000020004" pitchFamily="2" charset="0"/>
              </a:rPr>
              <a:t> research is that the same stimulus may have opposing effects on brain dynamics depending on when/how it is delivered relative to ongoing brain activity</a:t>
            </a:r>
            <a:endParaRPr lang="en-GB" sz="2000" dirty="0">
              <a:effectLst/>
              <a:latin typeface="Helvetica Neue" panose="02000503000000020004" pitchFamily="2" charset="0"/>
            </a:endParaRPr>
          </a:p>
          <a:p>
            <a:endParaRPr lang="en-GB" sz="2000" dirty="0">
              <a:latin typeface="Helvetica Neue" panose="02000503000000020004" pitchFamily="2" charset="0"/>
            </a:endParaRPr>
          </a:p>
          <a:p>
            <a:r>
              <a:rPr lang="en-GB" sz="2000" dirty="0">
                <a:latin typeface="Helvetica Neue" panose="02000503000000020004" pitchFamily="2" charset="0"/>
              </a:rPr>
              <a:t>Establishing the safety and integrity of closed-loop stimulation systems may therefore become challenging. IEC 60601 provides useful guidance but may not cover all scenarios</a:t>
            </a:r>
          </a:p>
          <a:p>
            <a:endParaRPr lang="en-GB" sz="2000" dirty="0">
              <a:latin typeface="Helvetica Neue" panose="02000503000000020004" pitchFamily="2" charset="0"/>
            </a:endParaRPr>
          </a:p>
          <a:p>
            <a:r>
              <a:rPr lang="en-GB" sz="2000" dirty="0">
                <a:latin typeface="Helvetica Neue" panose="02000503000000020004" pitchFamily="2" charset="0"/>
              </a:rPr>
              <a:t>More generally, brain dynamics operates over multiple time-scales. Closed-loop interfaces may also influence long-term processes such as activity-dependent plasticity</a:t>
            </a:r>
          </a:p>
          <a:p>
            <a:endParaRPr lang="en-GB" sz="2000" dirty="0">
              <a:latin typeface="Helvetica Neue" panose="02000503000000020004" pitchFamily="2" charset="0"/>
            </a:endParaRPr>
          </a:p>
          <a:p>
            <a:r>
              <a:rPr lang="en-GB" sz="2000" dirty="0">
                <a:effectLst/>
                <a:latin typeface="Helvetica Neue" panose="02000503000000020004" pitchFamily="2" charset="0"/>
              </a:rPr>
              <a:t>In my view, neural interfaces do not </a:t>
            </a:r>
            <a:r>
              <a:rPr lang="en-GB" sz="2000" dirty="0">
                <a:latin typeface="Helvetica Neue" panose="02000503000000020004" pitchFamily="2" charset="0"/>
              </a:rPr>
              <a:t>present </a:t>
            </a:r>
            <a:r>
              <a:rPr lang="en-GB" sz="2000" dirty="0">
                <a:effectLst/>
                <a:latin typeface="Helvetica Neue" panose="02000503000000020004" pitchFamily="2" charset="0"/>
              </a:rPr>
              <a:t>a new category of risk, but instead bring into sharper focus existing issues around our ever-closer interactions with technology, in particular those relating to privacy and autonomy</a:t>
            </a:r>
          </a:p>
          <a:p>
            <a:endParaRPr lang="en-GB" sz="2000" dirty="0">
              <a:latin typeface="Helvetica Neue" panose="02000503000000020004" pitchFamily="2" charset="0"/>
            </a:endParaRPr>
          </a:p>
          <a:p>
            <a:r>
              <a:rPr lang="en-GB" sz="2000" dirty="0">
                <a:latin typeface="Helvetica Neue" panose="02000503000000020004" pitchFamily="2" charset="0"/>
              </a:rPr>
              <a:t>Patient and user engagement will be vital for responsible development of these technologies</a:t>
            </a:r>
          </a:p>
        </p:txBody>
      </p:sp>
    </p:spTree>
    <p:extLst>
      <p:ext uri="{BB962C8B-B14F-4D97-AF65-F5344CB8AC3E}">
        <p14:creationId xmlns:p14="http://schemas.microsoft.com/office/powerpoint/2010/main" val="419325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7A13F-0120-E1C5-B8A4-FAB32D73B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189387-7434-CE02-0A4D-7B4D34C4D125}"/>
              </a:ext>
            </a:extLst>
          </p:cNvPr>
          <p:cNvSpPr/>
          <p:nvPr/>
        </p:nvSpPr>
        <p:spPr>
          <a:xfrm>
            <a:off x="0" y="0"/>
            <a:ext cx="12192000" cy="85476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91A906-EB3F-E10B-0D49-3DC1714B6D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789"/>
          <a:stretch/>
        </p:blipFill>
        <p:spPr>
          <a:xfrm>
            <a:off x="241220" y="3842108"/>
            <a:ext cx="6694153" cy="2702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1E9BB-081B-2CBB-A3CD-76F290725B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rcRect l="-1" t="23986" r="33415" b="19872"/>
          <a:stretch/>
        </p:blipFill>
        <p:spPr>
          <a:xfrm rot="5400000">
            <a:off x="7443617" y="2109620"/>
            <a:ext cx="4633647" cy="4863118"/>
          </a:xfrm>
          <a:prstGeom prst="rect">
            <a:avLst/>
          </a:prstGeom>
          <a:effectLst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8B6AF3A-32B8-F760-5F16-24C80BE4C73D}"/>
              </a:ext>
            </a:extLst>
          </p:cNvPr>
          <p:cNvSpPr txBox="1"/>
          <p:nvPr/>
        </p:nvSpPr>
        <p:spPr>
          <a:xfrm>
            <a:off x="389526" y="160350"/>
            <a:ext cx="8534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467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CloseNIT</a:t>
            </a:r>
            <a:r>
              <a:rPr lang="en-GB" sz="2800" dirty="0">
                <a:solidFill>
                  <a:srgbClr val="467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/</a:t>
            </a:r>
            <a:r>
              <a:rPr lang="en-GB" sz="2800" dirty="0" err="1">
                <a:solidFill>
                  <a:srgbClr val="467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Neuromod</a:t>
            </a:r>
            <a:r>
              <a:rPr lang="en-GB" sz="2800" dirty="0">
                <a:solidFill>
                  <a:srgbClr val="467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+ Patient Engagement Resource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9FF24CC-C464-83D9-DBA6-0184566D7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A2AFDB-746B-9C1F-EE79-126F0805B132}"/>
              </a:ext>
            </a:extLst>
          </p:cNvPr>
          <p:cNvSpPr txBox="1"/>
          <p:nvPr/>
        </p:nvSpPr>
        <p:spPr>
          <a:xfrm>
            <a:off x="6711268" y="6162537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u="sng" strike="noStrike" dirty="0">
                <a:solidFill>
                  <a:srgbClr val="45706F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en-GB" sz="2400" b="0" i="0" u="sng" strike="noStrike" dirty="0" err="1">
                <a:solidFill>
                  <a:srgbClr val="45706F"/>
                </a:solidFill>
                <a:effectLst/>
                <a:latin typeface="Calibri" panose="020F0502020204030204" pitchFamily="34" charset="0"/>
              </a:rPr>
              <a:t>www.inclusive-neurotech.co.uk</a:t>
            </a:r>
            <a:endParaRPr lang="en-GB" sz="2400" u="sng" dirty="0">
              <a:solidFill>
                <a:srgbClr val="45706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516C1F-47F2-93D3-3310-137A8D362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278" y="1284235"/>
            <a:ext cx="6712702" cy="270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65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E5C5A-8605-3946-B9FB-6AB7FFBA4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B3D6C-5672-1789-207E-F78FC312F863}"/>
              </a:ext>
            </a:extLst>
          </p:cNvPr>
          <p:cNvSpPr/>
          <p:nvPr/>
        </p:nvSpPr>
        <p:spPr>
          <a:xfrm>
            <a:off x="0" y="0"/>
            <a:ext cx="12192000" cy="85476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8AE66C-2175-BC57-84C6-3744B26A36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rcRect l="-1" t="23986" r="33415" b="19872"/>
          <a:stretch/>
        </p:blipFill>
        <p:spPr>
          <a:xfrm rot="5400000">
            <a:off x="7443617" y="2109620"/>
            <a:ext cx="4633647" cy="4863118"/>
          </a:xfrm>
          <a:prstGeom prst="rect">
            <a:avLst/>
          </a:prstGeom>
          <a:effectLst/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C2DC304-63EC-4264-9A61-5F5833A065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4" b="16594"/>
          <a:stretch/>
        </p:blipFill>
        <p:spPr bwMode="auto">
          <a:xfrm>
            <a:off x="389526" y="1124679"/>
            <a:ext cx="7139917" cy="5345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E468A0C-BA1D-C4F2-2379-ADC91EC25464}"/>
              </a:ext>
            </a:extLst>
          </p:cNvPr>
          <p:cNvSpPr txBox="1"/>
          <p:nvPr/>
        </p:nvSpPr>
        <p:spPr>
          <a:xfrm>
            <a:off x="389526" y="160350"/>
            <a:ext cx="805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467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Neuroscientific principles and clinical applications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E5A0CE3-E793-7810-FBF4-0CD5087AE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4A5F64-4612-9BA4-9A1A-0A30EB72F774}"/>
              </a:ext>
            </a:extLst>
          </p:cNvPr>
          <p:cNvSpPr txBox="1"/>
          <p:nvPr/>
        </p:nvSpPr>
        <p:spPr>
          <a:xfrm>
            <a:off x="7596168" y="1783246"/>
            <a:ext cx="43583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Many neurological and psychiatric conditions are increasingly seen as disorders of </a:t>
            </a:r>
            <a:r>
              <a:rPr lang="en-GB" sz="2000" b="1" dirty="0">
                <a:solidFill>
                  <a:srgbClr val="45706F"/>
                </a:solidFill>
              </a:rPr>
              <a:t>connectivity</a:t>
            </a:r>
            <a:r>
              <a:rPr lang="en-GB" sz="2000" dirty="0"/>
              <a:t>, </a:t>
            </a:r>
            <a:r>
              <a:rPr lang="en-GB" sz="2000" b="1" dirty="0">
                <a:solidFill>
                  <a:srgbClr val="45706F"/>
                </a:solidFill>
              </a:rPr>
              <a:t>plasticity</a:t>
            </a:r>
            <a:r>
              <a:rPr lang="en-GB" sz="2000" dirty="0"/>
              <a:t> and/or </a:t>
            </a:r>
            <a:r>
              <a:rPr lang="en-GB" sz="2000" b="1" dirty="0">
                <a:solidFill>
                  <a:srgbClr val="45706F"/>
                </a:solidFill>
              </a:rPr>
              <a:t>dynamics</a:t>
            </a:r>
            <a:r>
              <a:rPr lang="en-GB" sz="2000" dirty="0"/>
              <a:t>.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Therefore closed-loop neural interfaces may find multiple applications in </a:t>
            </a:r>
            <a:r>
              <a:rPr lang="en-GB" sz="2000" b="1" dirty="0" err="1">
                <a:solidFill>
                  <a:srgbClr val="45706F"/>
                </a:solidFill>
              </a:rPr>
              <a:t>neuroprosthetics</a:t>
            </a:r>
            <a:r>
              <a:rPr lang="en-GB" sz="2000" dirty="0"/>
              <a:t>, </a:t>
            </a:r>
            <a:r>
              <a:rPr lang="en-GB" sz="2000" b="1" dirty="0">
                <a:solidFill>
                  <a:srgbClr val="45706F"/>
                </a:solidFill>
              </a:rPr>
              <a:t>neurorehabilitation</a:t>
            </a:r>
            <a:r>
              <a:rPr lang="en-GB" sz="2000" dirty="0"/>
              <a:t> and </a:t>
            </a:r>
            <a:r>
              <a:rPr lang="en-GB" sz="2000" b="1" dirty="0">
                <a:solidFill>
                  <a:srgbClr val="45706F"/>
                </a:solidFill>
              </a:rPr>
              <a:t>neuromodulation</a:t>
            </a:r>
            <a:r>
              <a:rPr lang="en-GB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783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97763AD-4AC0-9E90-C9DE-89E886E3F08E}"/>
              </a:ext>
            </a:extLst>
          </p:cNvPr>
          <p:cNvSpPr/>
          <p:nvPr/>
        </p:nvSpPr>
        <p:spPr>
          <a:xfrm>
            <a:off x="0" y="355"/>
            <a:ext cx="12192000" cy="85476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4E98F3-78BD-5DF4-D381-B9C228BAF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20" y="1921826"/>
            <a:ext cx="2169432" cy="1869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7792B1-A1CD-C7C8-0FBC-B1C60B1D66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rcRect l="-1" t="23986" r="33415" b="19872"/>
          <a:stretch/>
        </p:blipFill>
        <p:spPr>
          <a:xfrm rot="5400000">
            <a:off x="7443617" y="2109620"/>
            <a:ext cx="4633647" cy="4863118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298F6E-3585-ABA4-91B6-EF400975E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56730D-AE9B-37FD-1B80-77EC140D3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934CD59-D06B-60D5-CEB1-C569921E2A4B}"/>
              </a:ext>
            </a:extLst>
          </p:cNvPr>
          <p:cNvSpPr/>
          <p:nvPr/>
        </p:nvSpPr>
        <p:spPr>
          <a:xfrm>
            <a:off x="3468436" y="4719889"/>
            <a:ext cx="419449" cy="419449"/>
          </a:xfrm>
          <a:prstGeom prst="ellipse">
            <a:avLst/>
          </a:prstGeom>
          <a:solidFill>
            <a:srgbClr val="467070"/>
          </a:solidFill>
          <a:ln w="28575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F931C3-02CC-16C1-F75D-A732BA7033EA}"/>
              </a:ext>
            </a:extLst>
          </p:cNvPr>
          <p:cNvCxnSpPr>
            <a:stCxn id="6" idx="1"/>
            <a:endCxn id="6" idx="5"/>
          </p:cNvCxnSpPr>
          <p:nvPr/>
        </p:nvCxnSpPr>
        <p:spPr>
          <a:xfrm>
            <a:off x="3529863" y="4781316"/>
            <a:ext cx="296595" cy="29659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FFF742-2DEC-70C3-4FB0-EE3495D628CB}"/>
              </a:ext>
            </a:extLst>
          </p:cNvPr>
          <p:cNvCxnSpPr>
            <a:cxnSpLocks/>
          </p:cNvCxnSpPr>
          <p:nvPr/>
        </p:nvCxnSpPr>
        <p:spPr>
          <a:xfrm flipH="1">
            <a:off x="3516528" y="4781316"/>
            <a:ext cx="296595" cy="29659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F9AA4F-EC3A-8AA1-3266-3BAB436287E4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3887885" y="4929613"/>
            <a:ext cx="478173" cy="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F3EC510-B8FC-27B4-1B29-2B385F4FD70D}"/>
              </a:ext>
            </a:extLst>
          </p:cNvPr>
          <p:cNvSpPr/>
          <p:nvPr/>
        </p:nvSpPr>
        <p:spPr>
          <a:xfrm>
            <a:off x="4366057" y="4719886"/>
            <a:ext cx="1166357" cy="419449"/>
          </a:xfrm>
          <a:prstGeom prst="rect">
            <a:avLst/>
          </a:prstGeom>
          <a:solidFill>
            <a:srgbClr val="467070"/>
          </a:solidFill>
          <a:ln w="28575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2"/>
                </a:solidFill>
              </a:rPr>
              <a:t>Controller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F6A37D-D16F-81F9-EEB5-702488901BBD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5532414" y="4929611"/>
            <a:ext cx="1837128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B74E456-DD3B-EE3F-4AC6-3184756DDB58}"/>
              </a:ext>
            </a:extLst>
          </p:cNvPr>
          <p:cNvSpPr/>
          <p:nvPr/>
        </p:nvSpPr>
        <p:spPr>
          <a:xfrm>
            <a:off x="7369542" y="4719886"/>
            <a:ext cx="856128" cy="419449"/>
          </a:xfrm>
          <a:prstGeom prst="rect">
            <a:avLst/>
          </a:prstGeom>
          <a:solidFill>
            <a:srgbClr val="82B1B1"/>
          </a:solidFill>
          <a:ln w="28575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Plant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7B5ADD-9F59-3B51-ABF4-959CAF070F90}"/>
              </a:ext>
            </a:extLst>
          </p:cNvPr>
          <p:cNvCxnSpPr>
            <a:cxnSpLocks/>
          </p:cNvCxnSpPr>
          <p:nvPr/>
        </p:nvCxnSpPr>
        <p:spPr>
          <a:xfrm flipV="1">
            <a:off x="3678160" y="5139335"/>
            <a:ext cx="0" cy="71307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F399DD-5E68-A816-AF3C-E761CB316516}"/>
              </a:ext>
            </a:extLst>
          </p:cNvPr>
          <p:cNvCxnSpPr>
            <a:cxnSpLocks/>
          </p:cNvCxnSpPr>
          <p:nvPr/>
        </p:nvCxnSpPr>
        <p:spPr>
          <a:xfrm>
            <a:off x="3678160" y="5852406"/>
            <a:ext cx="411944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024651-4E81-759C-1F4C-6690069EB39B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7797606" y="5139335"/>
            <a:ext cx="0" cy="713071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0E6DBC-95DE-AD2E-C5DE-336AB3B6F9E7}"/>
              </a:ext>
            </a:extLst>
          </p:cNvPr>
          <p:cNvCxnSpPr>
            <a:cxnSpLocks/>
          </p:cNvCxnSpPr>
          <p:nvPr/>
        </p:nvCxnSpPr>
        <p:spPr>
          <a:xfrm>
            <a:off x="2801286" y="4929613"/>
            <a:ext cx="658535" cy="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3118843-3980-ED4B-1C6D-7985DD776D40}"/>
              </a:ext>
            </a:extLst>
          </p:cNvPr>
          <p:cNvSpPr txBox="1"/>
          <p:nvPr/>
        </p:nvSpPr>
        <p:spPr>
          <a:xfrm>
            <a:off x="2308760" y="4575590"/>
            <a:ext cx="1128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Goal state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A53D4-ECD4-389E-B49F-1D0E95021E72}"/>
              </a:ext>
            </a:extLst>
          </p:cNvPr>
          <p:cNvSpPr txBox="1"/>
          <p:nvPr/>
        </p:nvSpPr>
        <p:spPr>
          <a:xfrm>
            <a:off x="5646325" y="4550315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Command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E333B2-9020-7D97-7A12-2D0FD984AC76}"/>
              </a:ext>
            </a:extLst>
          </p:cNvPr>
          <p:cNvSpPr txBox="1"/>
          <p:nvPr/>
        </p:nvSpPr>
        <p:spPr>
          <a:xfrm>
            <a:off x="5715995" y="5852406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Feedback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961615-27CF-82A1-DE64-81E1F881EE5F}"/>
              </a:ext>
            </a:extLst>
          </p:cNvPr>
          <p:cNvSpPr txBox="1"/>
          <p:nvPr/>
        </p:nvSpPr>
        <p:spPr>
          <a:xfrm>
            <a:off x="3415151" y="472229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5AA6CB-142B-4484-4F06-701D4BBB6B2B}"/>
              </a:ext>
            </a:extLst>
          </p:cNvPr>
          <p:cNvSpPr txBox="1"/>
          <p:nvPr/>
        </p:nvSpPr>
        <p:spPr>
          <a:xfrm>
            <a:off x="3554080" y="4837011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</a:t>
            </a:r>
          </a:p>
        </p:txBody>
      </p:sp>
      <p:pic>
        <p:nvPicPr>
          <p:cNvPr id="22" name="Picture 2" descr="http://www.wired.com/wp-content/uploads/2014/07/brain1.jpg">
            <a:hlinkClick r:id="rId5"/>
            <a:extLst>
              <a:ext uri="{FF2B5EF4-FFF2-40B4-BE49-F238E27FC236}">
                <a16:creationId xmlns:a16="http://schemas.microsoft.com/office/drawing/2014/main" id="{D4015732-C190-BADD-77A7-065D7E3BB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8726" y="1822243"/>
            <a:ext cx="2630943" cy="210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86BDC71-C674-D32F-E85E-5D0634BBA878}"/>
              </a:ext>
            </a:extLst>
          </p:cNvPr>
          <p:cNvGrpSpPr/>
          <p:nvPr/>
        </p:nvGrpSpPr>
        <p:grpSpPr>
          <a:xfrm>
            <a:off x="5128544" y="969302"/>
            <a:ext cx="2169433" cy="970836"/>
            <a:chOff x="3322493" y="755678"/>
            <a:chExt cx="2169433" cy="970836"/>
          </a:xfrm>
        </p:grpSpPr>
        <p:sp>
          <p:nvSpPr>
            <p:cNvPr id="24" name="Arrow: Curved Right 15">
              <a:extLst>
                <a:ext uri="{FF2B5EF4-FFF2-40B4-BE49-F238E27FC236}">
                  <a16:creationId xmlns:a16="http://schemas.microsoft.com/office/drawing/2014/main" id="{6435ECE4-510C-B855-0253-2FC281653F7C}"/>
                </a:ext>
              </a:extLst>
            </p:cNvPr>
            <p:cNvSpPr/>
            <p:nvPr/>
          </p:nvSpPr>
          <p:spPr>
            <a:xfrm rot="5400000" flipV="1">
              <a:off x="4126218" y="360805"/>
              <a:ext cx="561984" cy="2169433"/>
            </a:xfrm>
            <a:prstGeom prst="curvedRightArrow">
              <a:avLst>
                <a:gd name="adj1" fmla="val 62713"/>
                <a:gd name="adj2" fmla="val 107155"/>
                <a:gd name="adj3" fmla="val 25000"/>
              </a:avLst>
            </a:prstGeom>
            <a:gradFill flip="none" rotWithShape="1">
              <a:gsLst>
                <a:gs pos="0">
                  <a:srgbClr val="82B1B1"/>
                </a:gs>
                <a:gs pos="100000">
                  <a:schemeClr val="tx1"/>
                </a:gs>
              </a:gsLst>
              <a:lin ang="162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1D0021-C1D7-8569-01E8-93A51CE7BF76}"/>
                </a:ext>
              </a:extLst>
            </p:cNvPr>
            <p:cNvSpPr txBox="1"/>
            <p:nvPr/>
          </p:nvSpPr>
          <p:spPr>
            <a:xfrm>
              <a:off x="3831282" y="755678"/>
              <a:ext cx="901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467070"/>
                  </a:solidFill>
                </a:rPr>
                <a:t>Sensing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455EDA-BBF1-2EB1-EB1C-07EB488D5D0D}"/>
              </a:ext>
            </a:extLst>
          </p:cNvPr>
          <p:cNvGrpSpPr/>
          <p:nvPr/>
        </p:nvGrpSpPr>
        <p:grpSpPr>
          <a:xfrm>
            <a:off x="4986218" y="3292607"/>
            <a:ext cx="2169433" cy="798560"/>
            <a:chOff x="3180167" y="3078983"/>
            <a:chExt cx="2169433" cy="798560"/>
          </a:xfrm>
        </p:grpSpPr>
        <p:sp>
          <p:nvSpPr>
            <p:cNvPr id="27" name="Arrow: Curved Right 18">
              <a:extLst>
                <a:ext uri="{FF2B5EF4-FFF2-40B4-BE49-F238E27FC236}">
                  <a16:creationId xmlns:a16="http://schemas.microsoft.com/office/drawing/2014/main" id="{2B10565A-9DE6-5319-7E2B-A582483C1AAD}"/>
                </a:ext>
              </a:extLst>
            </p:cNvPr>
            <p:cNvSpPr/>
            <p:nvPr/>
          </p:nvSpPr>
          <p:spPr>
            <a:xfrm rot="16200000" flipV="1">
              <a:off x="3983892" y="2511834"/>
              <a:ext cx="561984" cy="2169433"/>
            </a:xfrm>
            <a:prstGeom prst="curvedRightArrow">
              <a:avLst>
                <a:gd name="adj1" fmla="val 62713"/>
                <a:gd name="adj2" fmla="val 107155"/>
                <a:gd name="adj3" fmla="val 25000"/>
              </a:avLst>
            </a:prstGeom>
            <a:gradFill>
              <a:gsLst>
                <a:gs pos="0">
                  <a:srgbClr val="82B1B1"/>
                </a:gs>
                <a:gs pos="100000">
                  <a:schemeClr val="tx1"/>
                </a:gs>
              </a:gsLst>
              <a:lin ang="5400000" scaled="1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8B6EC8-8AA2-6F11-6298-4B233D1F69ED}"/>
                </a:ext>
              </a:extLst>
            </p:cNvPr>
            <p:cNvSpPr txBox="1"/>
            <p:nvPr/>
          </p:nvSpPr>
          <p:spPr>
            <a:xfrm>
              <a:off x="3761263" y="3078983"/>
              <a:ext cx="1248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467070"/>
                  </a:solidFill>
                </a:rPr>
                <a:t>Stimulating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F4106D6-53E8-2C05-B121-7F2C73BAE12E}"/>
              </a:ext>
            </a:extLst>
          </p:cNvPr>
          <p:cNvSpPr txBox="1"/>
          <p:nvPr/>
        </p:nvSpPr>
        <p:spPr>
          <a:xfrm>
            <a:off x="389526" y="160350"/>
            <a:ext cx="445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467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The Brain as the Controller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6206821-B785-346B-B51C-5274CFF472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316" y="1235708"/>
            <a:ext cx="2556853" cy="276519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F6F1578-3A40-E572-31C4-F4607F6F0FA8}"/>
              </a:ext>
            </a:extLst>
          </p:cNvPr>
          <p:cNvSpPr txBox="1"/>
          <p:nvPr/>
        </p:nvSpPr>
        <p:spPr>
          <a:xfrm>
            <a:off x="487760" y="4000898"/>
            <a:ext cx="251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Lebedev, Nicolelis (2006)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029B312-14AA-C6BB-8168-25A1A5643B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2119" y="3597984"/>
            <a:ext cx="2961174" cy="2693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CE8ED95-5B32-7693-F50C-3A2D8BA9070F}"/>
              </a:ext>
            </a:extLst>
          </p:cNvPr>
          <p:cNvSpPr txBox="1"/>
          <p:nvPr/>
        </p:nvSpPr>
        <p:spPr>
          <a:xfrm>
            <a:off x="8890980" y="6373708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Bensmaia</a:t>
            </a:r>
            <a:r>
              <a:rPr lang="en-GB" dirty="0"/>
              <a:t>, Miller (2014)</a:t>
            </a:r>
          </a:p>
        </p:txBody>
      </p:sp>
    </p:spTree>
    <p:extLst>
      <p:ext uri="{BB962C8B-B14F-4D97-AF65-F5344CB8AC3E}">
        <p14:creationId xmlns:p14="http://schemas.microsoft.com/office/powerpoint/2010/main" val="2174011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50F7046-19FA-0551-FF64-5EF4E00DA992}"/>
              </a:ext>
            </a:extLst>
          </p:cNvPr>
          <p:cNvSpPr/>
          <p:nvPr/>
        </p:nvSpPr>
        <p:spPr>
          <a:xfrm>
            <a:off x="0" y="0"/>
            <a:ext cx="12192000" cy="85476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BC91A1-68F1-B145-9E46-9AD4F18BA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20" y="1921826"/>
            <a:ext cx="2169432" cy="1869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7CD911-4D5B-FBB9-15E1-B7147DEF42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rcRect l="-1" t="23986" r="33415" b="19872"/>
          <a:stretch/>
        </p:blipFill>
        <p:spPr>
          <a:xfrm rot="5400000">
            <a:off x="7443617" y="2109620"/>
            <a:ext cx="4633647" cy="4863118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582E95-CA63-0A7A-8FBF-6780513B2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1B44B-BBC5-D3DB-ED49-29AB9EEAB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184C8A0-25C6-8E48-5BD2-15DF18EBFDBA}"/>
              </a:ext>
            </a:extLst>
          </p:cNvPr>
          <p:cNvSpPr/>
          <p:nvPr/>
        </p:nvSpPr>
        <p:spPr>
          <a:xfrm flipH="1">
            <a:off x="8454833" y="5446556"/>
            <a:ext cx="419449" cy="419449"/>
          </a:xfrm>
          <a:prstGeom prst="ellipse">
            <a:avLst/>
          </a:prstGeom>
          <a:solidFill>
            <a:srgbClr val="82B1B1"/>
          </a:solidFill>
          <a:ln w="28575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84E99E-CABB-ECB4-3356-8B207EF4A56D}"/>
              </a:ext>
            </a:extLst>
          </p:cNvPr>
          <p:cNvCxnSpPr>
            <a:stCxn id="6" idx="1"/>
            <a:endCxn id="6" idx="5"/>
          </p:cNvCxnSpPr>
          <p:nvPr/>
        </p:nvCxnSpPr>
        <p:spPr>
          <a:xfrm flipH="1">
            <a:off x="8516260" y="5507983"/>
            <a:ext cx="296595" cy="29659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0A124D-9D58-3097-5864-C322FD653956}"/>
              </a:ext>
            </a:extLst>
          </p:cNvPr>
          <p:cNvCxnSpPr>
            <a:cxnSpLocks/>
          </p:cNvCxnSpPr>
          <p:nvPr/>
        </p:nvCxnSpPr>
        <p:spPr>
          <a:xfrm>
            <a:off x="8529595" y="5507983"/>
            <a:ext cx="296595" cy="29659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A59447-E2B3-8240-C23D-B6E5E500066F}"/>
              </a:ext>
            </a:extLst>
          </p:cNvPr>
          <p:cNvCxnSpPr>
            <a:cxnSpLocks/>
            <a:stCxn id="6" idx="6"/>
          </p:cNvCxnSpPr>
          <p:nvPr/>
        </p:nvCxnSpPr>
        <p:spPr>
          <a:xfrm flipH="1" flipV="1">
            <a:off x="7976660" y="5656280"/>
            <a:ext cx="478173" cy="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E2BA5F1-CE95-6B77-C4E9-FD10FD6556D2}"/>
              </a:ext>
            </a:extLst>
          </p:cNvPr>
          <p:cNvSpPr/>
          <p:nvPr/>
        </p:nvSpPr>
        <p:spPr>
          <a:xfrm flipH="1">
            <a:off x="6810304" y="5446553"/>
            <a:ext cx="1166357" cy="419449"/>
          </a:xfrm>
          <a:prstGeom prst="rect">
            <a:avLst/>
          </a:prstGeom>
          <a:solidFill>
            <a:srgbClr val="82B1B1"/>
          </a:solidFill>
          <a:ln w="28575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Controller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E8982F-3625-18FC-06B2-4F00D2080E21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 flipH="1">
            <a:off x="4973176" y="5656278"/>
            <a:ext cx="1837128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B9A5A13-F25F-F02D-409F-74322B4D8245}"/>
              </a:ext>
            </a:extLst>
          </p:cNvPr>
          <p:cNvSpPr/>
          <p:nvPr/>
        </p:nvSpPr>
        <p:spPr>
          <a:xfrm flipH="1">
            <a:off x="4117048" y="5446553"/>
            <a:ext cx="856128" cy="419449"/>
          </a:xfrm>
          <a:prstGeom prst="rect">
            <a:avLst/>
          </a:prstGeom>
          <a:solidFill>
            <a:srgbClr val="467070"/>
          </a:solidFill>
          <a:ln w="28575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Plant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3B4E80-853B-97D6-46D9-1B8FF09FE0E1}"/>
              </a:ext>
            </a:extLst>
          </p:cNvPr>
          <p:cNvCxnSpPr>
            <a:cxnSpLocks/>
          </p:cNvCxnSpPr>
          <p:nvPr/>
        </p:nvCxnSpPr>
        <p:spPr>
          <a:xfrm flipH="1">
            <a:off x="8882897" y="5656280"/>
            <a:ext cx="658535" cy="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1DF75E4-5625-F0B7-8F8A-270CC7F8E95A}"/>
              </a:ext>
            </a:extLst>
          </p:cNvPr>
          <p:cNvSpPr txBox="1"/>
          <p:nvPr/>
        </p:nvSpPr>
        <p:spPr>
          <a:xfrm flipH="1">
            <a:off x="8905508" y="5657982"/>
            <a:ext cx="1128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Goal state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9C9E34-4266-8878-A1EE-4BAC96B38A09}"/>
              </a:ext>
            </a:extLst>
          </p:cNvPr>
          <p:cNvSpPr txBox="1"/>
          <p:nvPr/>
        </p:nvSpPr>
        <p:spPr>
          <a:xfrm flipH="1">
            <a:off x="5491753" y="5657982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Command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01CE68-7ECA-FA3F-D510-207085BE12A0}"/>
              </a:ext>
            </a:extLst>
          </p:cNvPr>
          <p:cNvCxnSpPr>
            <a:cxnSpLocks/>
          </p:cNvCxnSpPr>
          <p:nvPr/>
        </p:nvCxnSpPr>
        <p:spPr>
          <a:xfrm flipH="1">
            <a:off x="8664558" y="4742331"/>
            <a:ext cx="0" cy="71307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4AD8B9-297D-D720-48AF-1B9173AA2F00}"/>
              </a:ext>
            </a:extLst>
          </p:cNvPr>
          <p:cNvCxnSpPr>
            <a:cxnSpLocks/>
          </p:cNvCxnSpPr>
          <p:nvPr/>
        </p:nvCxnSpPr>
        <p:spPr>
          <a:xfrm flipH="1" flipV="1">
            <a:off x="4545112" y="4742331"/>
            <a:ext cx="411944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79E67A-7E59-49ED-6AF0-88CBD7353961}"/>
              </a:ext>
            </a:extLst>
          </p:cNvPr>
          <p:cNvCxnSpPr>
            <a:cxnSpLocks/>
            <a:endCxn id="12" idx="2"/>
          </p:cNvCxnSpPr>
          <p:nvPr/>
        </p:nvCxnSpPr>
        <p:spPr>
          <a:xfrm flipH="1">
            <a:off x="4545112" y="4742331"/>
            <a:ext cx="0" cy="713071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92BA96F-6076-1BCB-9F42-0A3288FF44CB}"/>
              </a:ext>
            </a:extLst>
          </p:cNvPr>
          <p:cNvSpPr txBox="1"/>
          <p:nvPr/>
        </p:nvSpPr>
        <p:spPr>
          <a:xfrm flipH="1">
            <a:off x="5550867" y="4372999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Feedback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470790-057A-F097-E637-1B47C1A6007C}"/>
              </a:ext>
            </a:extLst>
          </p:cNvPr>
          <p:cNvSpPr txBox="1"/>
          <p:nvPr/>
        </p:nvSpPr>
        <p:spPr>
          <a:xfrm flipH="1">
            <a:off x="8635874" y="545734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31617A-830E-C473-AAE4-D9001E00A3CD}"/>
              </a:ext>
            </a:extLst>
          </p:cNvPr>
          <p:cNvSpPr txBox="1"/>
          <p:nvPr/>
        </p:nvSpPr>
        <p:spPr>
          <a:xfrm flipH="1">
            <a:off x="8541829" y="533717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</a:t>
            </a:r>
          </a:p>
        </p:txBody>
      </p:sp>
      <p:pic>
        <p:nvPicPr>
          <p:cNvPr id="22" name="Picture 2" descr="http://www.wired.com/wp-content/uploads/2014/07/brain1.jpg">
            <a:hlinkClick r:id="rId6"/>
            <a:extLst>
              <a:ext uri="{FF2B5EF4-FFF2-40B4-BE49-F238E27FC236}">
                <a16:creationId xmlns:a16="http://schemas.microsoft.com/office/drawing/2014/main" id="{7F1246C0-DF73-01A3-E562-D9E0B15C0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8726" y="1822243"/>
            <a:ext cx="2630943" cy="210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43111D5-22EC-C816-30A3-79740B84AB10}"/>
              </a:ext>
            </a:extLst>
          </p:cNvPr>
          <p:cNvGrpSpPr/>
          <p:nvPr/>
        </p:nvGrpSpPr>
        <p:grpSpPr>
          <a:xfrm>
            <a:off x="5128544" y="969302"/>
            <a:ext cx="2169433" cy="970836"/>
            <a:chOff x="3322493" y="755678"/>
            <a:chExt cx="2169433" cy="970836"/>
          </a:xfrm>
        </p:grpSpPr>
        <p:sp>
          <p:nvSpPr>
            <p:cNvPr id="24" name="Arrow: Curved Right 15">
              <a:extLst>
                <a:ext uri="{FF2B5EF4-FFF2-40B4-BE49-F238E27FC236}">
                  <a16:creationId xmlns:a16="http://schemas.microsoft.com/office/drawing/2014/main" id="{AE7728EE-D915-A782-3B0D-A2D8CD33FE65}"/>
                </a:ext>
              </a:extLst>
            </p:cNvPr>
            <p:cNvSpPr/>
            <p:nvPr/>
          </p:nvSpPr>
          <p:spPr>
            <a:xfrm rot="5400000" flipV="1">
              <a:off x="4126218" y="360805"/>
              <a:ext cx="561984" cy="2169433"/>
            </a:xfrm>
            <a:prstGeom prst="curvedRightArrow">
              <a:avLst>
                <a:gd name="adj1" fmla="val 62713"/>
                <a:gd name="adj2" fmla="val 107155"/>
                <a:gd name="adj3" fmla="val 25000"/>
              </a:avLst>
            </a:prstGeom>
            <a:gradFill flip="none" rotWithShape="1">
              <a:gsLst>
                <a:gs pos="0">
                  <a:srgbClr val="82B1B1"/>
                </a:gs>
                <a:gs pos="100000">
                  <a:schemeClr val="tx1"/>
                </a:gs>
              </a:gsLst>
              <a:lin ang="162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06AD80-A0C2-B3D9-E688-7A65D12EF0AA}"/>
                </a:ext>
              </a:extLst>
            </p:cNvPr>
            <p:cNvSpPr txBox="1"/>
            <p:nvPr/>
          </p:nvSpPr>
          <p:spPr>
            <a:xfrm>
              <a:off x="3831282" y="755678"/>
              <a:ext cx="901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467070"/>
                  </a:solidFill>
                </a:rPr>
                <a:t>Sensing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0B634B-5EEB-AFBE-2F63-4DE72F1FF715}"/>
              </a:ext>
            </a:extLst>
          </p:cNvPr>
          <p:cNvGrpSpPr/>
          <p:nvPr/>
        </p:nvGrpSpPr>
        <p:grpSpPr>
          <a:xfrm>
            <a:off x="4986218" y="3292607"/>
            <a:ext cx="2169433" cy="798560"/>
            <a:chOff x="3180167" y="3078983"/>
            <a:chExt cx="2169433" cy="798560"/>
          </a:xfrm>
        </p:grpSpPr>
        <p:sp>
          <p:nvSpPr>
            <p:cNvPr id="27" name="Arrow: Curved Right 18">
              <a:extLst>
                <a:ext uri="{FF2B5EF4-FFF2-40B4-BE49-F238E27FC236}">
                  <a16:creationId xmlns:a16="http://schemas.microsoft.com/office/drawing/2014/main" id="{59EFD8E2-FAB9-5C0B-711D-433045C8689C}"/>
                </a:ext>
              </a:extLst>
            </p:cNvPr>
            <p:cNvSpPr/>
            <p:nvPr/>
          </p:nvSpPr>
          <p:spPr>
            <a:xfrm rot="16200000" flipV="1">
              <a:off x="3983892" y="2511834"/>
              <a:ext cx="561984" cy="2169433"/>
            </a:xfrm>
            <a:prstGeom prst="curvedRightArrow">
              <a:avLst>
                <a:gd name="adj1" fmla="val 62713"/>
                <a:gd name="adj2" fmla="val 107155"/>
                <a:gd name="adj3" fmla="val 25000"/>
              </a:avLst>
            </a:prstGeom>
            <a:gradFill>
              <a:gsLst>
                <a:gs pos="0">
                  <a:srgbClr val="82B1B1"/>
                </a:gs>
                <a:gs pos="100000">
                  <a:schemeClr val="tx1"/>
                </a:gs>
              </a:gsLst>
              <a:lin ang="5400000" scaled="1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30521B-2054-A37B-EC8C-D5D39309201A}"/>
                </a:ext>
              </a:extLst>
            </p:cNvPr>
            <p:cNvSpPr txBox="1"/>
            <p:nvPr/>
          </p:nvSpPr>
          <p:spPr>
            <a:xfrm>
              <a:off x="3761263" y="3078983"/>
              <a:ext cx="1248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467070"/>
                  </a:solidFill>
                </a:rPr>
                <a:t>Stimulating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5EB0326-4CBF-F90D-2427-E1E0533060E2}"/>
              </a:ext>
            </a:extLst>
          </p:cNvPr>
          <p:cNvSpPr txBox="1"/>
          <p:nvPr/>
        </p:nvSpPr>
        <p:spPr>
          <a:xfrm>
            <a:off x="389526" y="160350"/>
            <a:ext cx="5443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467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The Technology as the Controller</a:t>
            </a:r>
          </a:p>
        </p:txBody>
      </p:sp>
      <p:pic>
        <p:nvPicPr>
          <p:cNvPr id="31" name="Picture 4" descr="Interior Room Thermostat">
            <a:extLst>
              <a:ext uri="{FF2B5EF4-FFF2-40B4-BE49-F238E27FC236}">
                <a16:creationId xmlns:a16="http://schemas.microsoft.com/office/drawing/2014/main" id="{A2C0B79E-895C-EAAF-6F9D-ACE7AAECA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b="2799"/>
          <a:stretch/>
        </p:blipFill>
        <p:spPr bwMode="auto">
          <a:xfrm>
            <a:off x="9562644" y="1532755"/>
            <a:ext cx="1918923" cy="194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daptive DBS is the next big step for Medtronic's Percept system">
            <a:extLst>
              <a:ext uri="{FF2B5EF4-FFF2-40B4-BE49-F238E27FC236}">
                <a16:creationId xmlns:a16="http://schemas.microsoft.com/office/drawing/2014/main" id="{D0A45A3A-ABB1-1763-16FC-755B5F5B7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10372" r="50842" b="4658"/>
          <a:stretch/>
        </p:blipFill>
        <p:spPr bwMode="auto">
          <a:xfrm>
            <a:off x="979481" y="3661939"/>
            <a:ext cx="1868697" cy="24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817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51173-06F4-FE05-55DC-0DAEBD5FD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3B646EC-B19E-7B8A-87AE-F33972ABB1E5}"/>
              </a:ext>
            </a:extLst>
          </p:cNvPr>
          <p:cNvSpPr/>
          <p:nvPr/>
        </p:nvSpPr>
        <p:spPr>
          <a:xfrm>
            <a:off x="0" y="0"/>
            <a:ext cx="12192000" cy="85476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A49209-DFD0-2EE4-13E9-88175E54D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20" y="1921826"/>
            <a:ext cx="2169432" cy="1869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E63861-3122-50C0-CB19-0CAD336020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rcRect l="-1" t="23986" r="33415" b="19872"/>
          <a:stretch/>
        </p:blipFill>
        <p:spPr>
          <a:xfrm rot="5400000">
            <a:off x="7443617" y="2109620"/>
            <a:ext cx="4633647" cy="4863118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F98378-90DE-F41A-4DA5-AD8D6211C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3F222-D16F-0700-309E-2737DAE57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pic>
        <p:nvPicPr>
          <p:cNvPr id="22" name="Picture 2" descr="http://www.wired.com/wp-content/uploads/2014/07/brain1.jpg">
            <a:hlinkClick r:id="rId5"/>
            <a:extLst>
              <a:ext uri="{FF2B5EF4-FFF2-40B4-BE49-F238E27FC236}">
                <a16:creationId xmlns:a16="http://schemas.microsoft.com/office/drawing/2014/main" id="{2E6EA146-F284-13E2-49FF-E3DB558CB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8726" y="1822243"/>
            <a:ext cx="2630943" cy="210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CCCA9-5CEA-90FB-8C5E-FF02284609CF}"/>
              </a:ext>
            </a:extLst>
          </p:cNvPr>
          <p:cNvGrpSpPr/>
          <p:nvPr/>
        </p:nvGrpSpPr>
        <p:grpSpPr>
          <a:xfrm>
            <a:off x="5128544" y="969302"/>
            <a:ext cx="2169433" cy="970836"/>
            <a:chOff x="3322493" y="755678"/>
            <a:chExt cx="2169433" cy="970836"/>
          </a:xfrm>
        </p:grpSpPr>
        <p:sp>
          <p:nvSpPr>
            <p:cNvPr id="24" name="Arrow: Curved Right 15">
              <a:extLst>
                <a:ext uri="{FF2B5EF4-FFF2-40B4-BE49-F238E27FC236}">
                  <a16:creationId xmlns:a16="http://schemas.microsoft.com/office/drawing/2014/main" id="{34D96986-DBDD-199E-7236-7F1D8D0256E5}"/>
                </a:ext>
              </a:extLst>
            </p:cNvPr>
            <p:cNvSpPr/>
            <p:nvPr/>
          </p:nvSpPr>
          <p:spPr>
            <a:xfrm rot="5400000" flipV="1">
              <a:off x="4126218" y="360805"/>
              <a:ext cx="561984" cy="2169433"/>
            </a:xfrm>
            <a:prstGeom prst="curvedRightArrow">
              <a:avLst>
                <a:gd name="adj1" fmla="val 62713"/>
                <a:gd name="adj2" fmla="val 107155"/>
                <a:gd name="adj3" fmla="val 25000"/>
              </a:avLst>
            </a:prstGeom>
            <a:gradFill flip="none" rotWithShape="1">
              <a:gsLst>
                <a:gs pos="0">
                  <a:srgbClr val="82B1B1"/>
                </a:gs>
                <a:gs pos="100000">
                  <a:schemeClr val="tx1"/>
                </a:gs>
              </a:gsLst>
              <a:lin ang="162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2C45E12-F0C5-5A07-2AA6-C29C19258459}"/>
                </a:ext>
              </a:extLst>
            </p:cNvPr>
            <p:cNvSpPr txBox="1"/>
            <p:nvPr/>
          </p:nvSpPr>
          <p:spPr>
            <a:xfrm>
              <a:off x="3831282" y="755678"/>
              <a:ext cx="901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467070"/>
                  </a:solidFill>
                </a:rPr>
                <a:t>Sensing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3CFAEC-9B56-30A6-035F-0F8283F5A1B9}"/>
              </a:ext>
            </a:extLst>
          </p:cNvPr>
          <p:cNvGrpSpPr/>
          <p:nvPr/>
        </p:nvGrpSpPr>
        <p:grpSpPr>
          <a:xfrm>
            <a:off x="4986218" y="3292607"/>
            <a:ext cx="2169433" cy="798560"/>
            <a:chOff x="3180167" y="3078983"/>
            <a:chExt cx="2169433" cy="798560"/>
          </a:xfrm>
        </p:grpSpPr>
        <p:sp>
          <p:nvSpPr>
            <p:cNvPr id="27" name="Arrow: Curved Right 18">
              <a:extLst>
                <a:ext uri="{FF2B5EF4-FFF2-40B4-BE49-F238E27FC236}">
                  <a16:creationId xmlns:a16="http://schemas.microsoft.com/office/drawing/2014/main" id="{8C81E4A9-A0C4-5CEE-E04E-0B500C61D732}"/>
                </a:ext>
              </a:extLst>
            </p:cNvPr>
            <p:cNvSpPr/>
            <p:nvPr/>
          </p:nvSpPr>
          <p:spPr>
            <a:xfrm rot="16200000" flipV="1">
              <a:off x="3983892" y="2511834"/>
              <a:ext cx="561984" cy="2169433"/>
            </a:xfrm>
            <a:prstGeom prst="curvedRightArrow">
              <a:avLst>
                <a:gd name="adj1" fmla="val 62713"/>
                <a:gd name="adj2" fmla="val 107155"/>
                <a:gd name="adj3" fmla="val 25000"/>
              </a:avLst>
            </a:prstGeom>
            <a:gradFill>
              <a:gsLst>
                <a:gs pos="0">
                  <a:srgbClr val="82B1B1"/>
                </a:gs>
                <a:gs pos="100000">
                  <a:schemeClr val="tx1"/>
                </a:gs>
              </a:gsLst>
              <a:lin ang="5400000" scaled="1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294261A-FA73-51F0-4D6D-59CFA02159D9}"/>
                </a:ext>
              </a:extLst>
            </p:cNvPr>
            <p:cNvSpPr txBox="1"/>
            <p:nvPr/>
          </p:nvSpPr>
          <p:spPr>
            <a:xfrm>
              <a:off x="3761263" y="3078983"/>
              <a:ext cx="1248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467070"/>
                  </a:solidFill>
                </a:rPr>
                <a:t>Stimulating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692DFF9-FC40-BF10-896D-09E08424DD63}"/>
              </a:ext>
            </a:extLst>
          </p:cNvPr>
          <p:cNvSpPr txBox="1"/>
          <p:nvPr/>
        </p:nvSpPr>
        <p:spPr>
          <a:xfrm>
            <a:off x="389526" y="160350"/>
            <a:ext cx="4629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467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Coupled dynamical systems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9F273D-F16E-06B6-7CE6-D32C547B5717}"/>
              </a:ext>
            </a:extLst>
          </p:cNvPr>
          <p:cNvCxnSpPr>
            <a:cxnSpLocks/>
          </p:cNvCxnSpPr>
          <p:nvPr/>
        </p:nvCxnSpPr>
        <p:spPr>
          <a:xfrm>
            <a:off x="7829346" y="5386175"/>
            <a:ext cx="0" cy="66010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32D1676-67CE-5CE4-EB8F-041006124E74}"/>
              </a:ext>
            </a:extLst>
          </p:cNvPr>
          <p:cNvCxnSpPr>
            <a:cxnSpLocks/>
          </p:cNvCxnSpPr>
          <p:nvPr/>
        </p:nvCxnSpPr>
        <p:spPr>
          <a:xfrm flipV="1">
            <a:off x="4744906" y="5495232"/>
            <a:ext cx="0" cy="45775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93A482F-BCDE-184A-FA1E-0865A3927551}"/>
                  </a:ext>
                </a:extLst>
              </p:cNvPr>
              <p:cNvSpPr/>
              <p:nvPr/>
            </p:nvSpPr>
            <p:spPr>
              <a:xfrm flipH="1">
                <a:off x="4296285" y="5075784"/>
                <a:ext cx="856128" cy="419449"/>
              </a:xfrm>
              <a:prstGeom prst="rect">
                <a:avLst/>
              </a:prstGeom>
              <a:solidFill>
                <a:srgbClr val="467070"/>
              </a:solidFill>
              <a:ln w="28575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93A482F-BCDE-184A-FA1E-0865A39275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96285" y="5075784"/>
                <a:ext cx="856128" cy="4194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363DA31-3479-3BFE-1D51-12CB016A107A}"/>
                  </a:ext>
                </a:extLst>
              </p:cNvPr>
              <p:cNvSpPr/>
              <p:nvPr/>
            </p:nvSpPr>
            <p:spPr>
              <a:xfrm>
                <a:off x="7404442" y="5075783"/>
                <a:ext cx="856128" cy="419449"/>
              </a:xfrm>
              <a:prstGeom prst="rect">
                <a:avLst/>
              </a:prstGeom>
              <a:solidFill>
                <a:srgbClr val="82B1B1"/>
              </a:solidFill>
              <a:ln w="28575"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363DA31-3479-3BFE-1D51-12CB016A10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442" y="5075783"/>
                <a:ext cx="856128" cy="4194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 34">
            <a:extLst>
              <a:ext uri="{FF2B5EF4-FFF2-40B4-BE49-F238E27FC236}">
                <a16:creationId xmlns:a16="http://schemas.microsoft.com/office/drawing/2014/main" id="{974ABAB5-2CAC-216F-9F4E-5560FC44C9BE}"/>
              </a:ext>
            </a:extLst>
          </p:cNvPr>
          <p:cNvSpPr/>
          <p:nvPr/>
        </p:nvSpPr>
        <p:spPr>
          <a:xfrm>
            <a:off x="4527532" y="5808227"/>
            <a:ext cx="419449" cy="419449"/>
          </a:xfrm>
          <a:prstGeom prst="ellipse">
            <a:avLst/>
          </a:prstGeom>
          <a:solidFill>
            <a:srgbClr val="467070"/>
          </a:solidFill>
          <a:ln w="28575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2ED9D1D-F675-C09A-A35D-44F1130C898F}"/>
              </a:ext>
            </a:extLst>
          </p:cNvPr>
          <p:cNvCxnSpPr>
            <a:stCxn id="35" idx="1"/>
            <a:endCxn id="35" idx="5"/>
          </p:cNvCxnSpPr>
          <p:nvPr/>
        </p:nvCxnSpPr>
        <p:spPr>
          <a:xfrm>
            <a:off x="4588959" y="5869654"/>
            <a:ext cx="296595" cy="29659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763E097-F71E-497A-8831-F6C9CED58A81}"/>
              </a:ext>
            </a:extLst>
          </p:cNvPr>
          <p:cNvCxnSpPr>
            <a:cxnSpLocks/>
          </p:cNvCxnSpPr>
          <p:nvPr/>
        </p:nvCxnSpPr>
        <p:spPr>
          <a:xfrm flipH="1">
            <a:off x="4575624" y="5869654"/>
            <a:ext cx="296595" cy="29659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4FE18B-8595-A7F5-26F5-B6876776BF2D}"/>
              </a:ext>
            </a:extLst>
          </p:cNvPr>
          <p:cNvCxnSpPr>
            <a:cxnSpLocks/>
          </p:cNvCxnSpPr>
          <p:nvPr/>
        </p:nvCxnSpPr>
        <p:spPr>
          <a:xfrm flipV="1">
            <a:off x="4744906" y="6248100"/>
            <a:ext cx="0" cy="45775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ECE6C8-63F3-2005-AD98-8B407EC48DB5}"/>
              </a:ext>
            </a:extLst>
          </p:cNvPr>
          <p:cNvCxnSpPr>
            <a:cxnSpLocks/>
          </p:cNvCxnSpPr>
          <p:nvPr/>
        </p:nvCxnSpPr>
        <p:spPr>
          <a:xfrm flipV="1">
            <a:off x="4744906" y="4066963"/>
            <a:ext cx="0" cy="100882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2B9BE14-1ED2-CDF1-FC77-A24792D7BA27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7829346" y="4656788"/>
            <a:ext cx="3160" cy="4189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7C14EBC-2D9A-5A60-C366-0F86F0C8370E}"/>
              </a:ext>
            </a:extLst>
          </p:cNvPr>
          <p:cNvCxnSpPr>
            <a:cxnSpLocks/>
          </p:cNvCxnSpPr>
          <p:nvPr/>
        </p:nvCxnSpPr>
        <p:spPr>
          <a:xfrm flipH="1">
            <a:off x="4744906" y="4656788"/>
            <a:ext cx="3084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BB76F94-1AC7-CCC2-7CA7-454DCC9404CD}"/>
              </a:ext>
            </a:extLst>
          </p:cNvPr>
          <p:cNvCxnSpPr>
            <a:cxnSpLocks/>
          </p:cNvCxnSpPr>
          <p:nvPr/>
        </p:nvCxnSpPr>
        <p:spPr>
          <a:xfrm flipH="1">
            <a:off x="4960316" y="6029501"/>
            <a:ext cx="2869032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BC3AF949-5AC4-497D-1A8F-534F8D8E40E3}"/>
              </a:ext>
            </a:extLst>
          </p:cNvPr>
          <p:cNvSpPr/>
          <p:nvPr/>
        </p:nvSpPr>
        <p:spPr>
          <a:xfrm>
            <a:off x="3995577" y="4385744"/>
            <a:ext cx="4429387" cy="2055303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110B48-7CA0-B98D-FFB7-CCBEFDB8840B}"/>
              </a:ext>
            </a:extLst>
          </p:cNvPr>
          <p:cNvSpPr txBox="1"/>
          <p:nvPr/>
        </p:nvSpPr>
        <p:spPr>
          <a:xfrm>
            <a:off x="4592140" y="59378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27E1FF2-7544-3D7E-0775-3F8C0AD3E4E9}"/>
              </a:ext>
            </a:extLst>
          </p:cNvPr>
          <p:cNvSpPr txBox="1"/>
          <p:nvPr/>
        </p:nvSpPr>
        <p:spPr>
          <a:xfrm>
            <a:off x="4729074" y="583328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D5447A0-4B48-6DC1-8EF2-8D6642A14BA1}"/>
              </a:ext>
            </a:extLst>
          </p:cNvPr>
          <p:cNvSpPr/>
          <p:nvPr/>
        </p:nvSpPr>
        <p:spPr>
          <a:xfrm>
            <a:off x="4690168" y="4600186"/>
            <a:ext cx="113203" cy="11320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78EF0D2-43CC-8001-178D-A4C95E3D18B9}"/>
                  </a:ext>
                </a:extLst>
              </p:cNvPr>
              <p:cNvSpPr txBox="1"/>
              <p:nvPr/>
            </p:nvSpPr>
            <p:spPr>
              <a:xfrm>
                <a:off x="8626506" y="5947120"/>
                <a:ext cx="5316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78EF0D2-43CC-8001-178D-A4C95E3D1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6506" y="5947120"/>
                <a:ext cx="531684" cy="276999"/>
              </a:xfrm>
              <a:prstGeom prst="rect">
                <a:avLst/>
              </a:prstGeom>
              <a:blipFill>
                <a:blip r:embed="rId9"/>
                <a:stretch>
                  <a:fillRect l="-9524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Estimating optimum parameters of tuned mass dampers using harmony search -  ScienceDirect">
            <a:extLst>
              <a:ext uri="{FF2B5EF4-FFF2-40B4-BE49-F238E27FC236}">
                <a16:creationId xmlns:a16="http://schemas.microsoft.com/office/drawing/2014/main" id="{33088AF9-AA10-33D2-D1A8-3699F0726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81"/>
          <a:stretch/>
        </p:blipFill>
        <p:spPr bwMode="auto">
          <a:xfrm>
            <a:off x="1119073" y="1670638"/>
            <a:ext cx="1667893" cy="453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Estimating optimum parameters of tuned mass dampers using harmony search -  ScienceDirect">
            <a:extLst>
              <a:ext uri="{FF2B5EF4-FFF2-40B4-BE49-F238E27FC236}">
                <a16:creationId xmlns:a16="http://schemas.microsoft.com/office/drawing/2014/main" id="{8A2D8E1C-920D-17A1-B6F3-6AB926CFE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4"/>
          <a:stretch/>
        </p:blipFill>
        <p:spPr bwMode="auto">
          <a:xfrm>
            <a:off x="9385508" y="1670638"/>
            <a:ext cx="2404196" cy="453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E16D79E-DDD8-FBA0-70F1-44C96C9C2A2F}"/>
              </a:ext>
            </a:extLst>
          </p:cNvPr>
          <p:cNvSpPr txBox="1"/>
          <p:nvPr/>
        </p:nvSpPr>
        <p:spPr>
          <a:xfrm>
            <a:off x="1015737" y="6292311"/>
            <a:ext cx="189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Taipei 101, Taiwan</a:t>
            </a:r>
          </a:p>
        </p:txBody>
      </p:sp>
    </p:spTree>
    <p:extLst>
      <p:ext uri="{BB962C8B-B14F-4D97-AF65-F5344CB8AC3E}">
        <p14:creationId xmlns:p14="http://schemas.microsoft.com/office/powerpoint/2010/main" val="338388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1E4D5-C5D2-8818-C04F-0797A963CC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82"/>
          <a:stretch/>
        </p:blipFill>
        <p:spPr>
          <a:xfrm>
            <a:off x="1606186" y="2714827"/>
            <a:ext cx="6384313" cy="23553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BBCDA4-83ED-9D50-B706-45B29302EB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7"/>
          <a:stretch/>
        </p:blipFill>
        <p:spPr>
          <a:xfrm>
            <a:off x="7802880" y="1676998"/>
            <a:ext cx="4389120" cy="2215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4F73BC-8A58-BCFD-BE13-E06A0E415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26" y="1426061"/>
            <a:ext cx="3670301" cy="2209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342C64-FF92-F210-D892-C65C9544432D}"/>
              </a:ext>
            </a:extLst>
          </p:cNvPr>
          <p:cNvSpPr/>
          <p:nvPr/>
        </p:nvSpPr>
        <p:spPr>
          <a:xfrm>
            <a:off x="0" y="0"/>
            <a:ext cx="12192000" cy="85476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6D037B-B741-16CA-C217-5CA6B7D2E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8447BE-D14A-B25E-F742-B0AA61F051DE}"/>
              </a:ext>
            </a:extLst>
          </p:cNvPr>
          <p:cNvSpPr txBox="1"/>
          <p:nvPr/>
        </p:nvSpPr>
        <p:spPr>
          <a:xfrm>
            <a:off x="389526" y="160350"/>
            <a:ext cx="7540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467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Regulatory standards and guidance: IEC60601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1B240E-4480-66D3-498B-7605615EF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952" y="5089562"/>
            <a:ext cx="10146095" cy="160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00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16F4BAE-739E-CDCA-7736-0DD24BF77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94" y="1147255"/>
            <a:ext cx="4361677" cy="33701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BA81B1-D6A8-DDC5-54F5-811C3B231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06" y="1366738"/>
            <a:ext cx="1049657" cy="10655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D1268E-7528-D118-36F2-8AD040B93C56}"/>
              </a:ext>
            </a:extLst>
          </p:cNvPr>
          <p:cNvSpPr txBox="1"/>
          <p:nvPr/>
        </p:nvSpPr>
        <p:spPr>
          <a:xfrm>
            <a:off x="389526" y="4687518"/>
            <a:ext cx="4244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45706F"/>
                </a:solidFill>
                <a:latin typeface="Arial Nova" panose="020B0504020202020204" pitchFamily="34" charset="0"/>
              </a:rPr>
              <a:t>Zaaimi</a:t>
            </a:r>
            <a:r>
              <a:rPr lang="en-GB" b="1" dirty="0">
                <a:solidFill>
                  <a:srgbClr val="45706F"/>
                </a:solidFill>
                <a:latin typeface="Arial Nova" panose="020B0504020202020204" pitchFamily="34" charset="0"/>
              </a:rPr>
              <a:t> et al. Nat Biomed Eng (2022)</a:t>
            </a:r>
          </a:p>
          <a:p>
            <a:endParaRPr lang="en-GB" dirty="0">
              <a:solidFill>
                <a:srgbClr val="002060"/>
              </a:solidFill>
              <a:latin typeface="Arial Nova" panose="020B0504020202020204" pitchFamily="34" charset="0"/>
            </a:endParaRPr>
          </a:p>
          <a:p>
            <a:r>
              <a:rPr lang="en-GB" dirty="0">
                <a:latin typeface="Arial Nova" panose="020B0504020202020204" pitchFamily="34" charset="0"/>
              </a:rPr>
              <a:t>Closed-loop control of seizure oscillations with optogenetic stim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7334B7-8943-4B0D-09AE-A635E5BE635C}"/>
              </a:ext>
            </a:extLst>
          </p:cNvPr>
          <p:cNvGrpSpPr/>
          <p:nvPr/>
        </p:nvGrpSpPr>
        <p:grpSpPr>
          <a:xfrm>
            <a:off x="3943071" y="866384"/>
            <a:ext cx="4995414" cy="5021463"/>
            <a:chOff x="3943071" y="1057769"/>
            <a:chExt cx="4995414" cy="502146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BC97ED6-70D5-ABBA-E1F6-C3823BAD05D3}"/>
                </a:ext>
              </a:extLst>
            </p:cNvPr>
            <p:cNvGrpSpPr/>
            <p:nvPr/>
          </p:nvGrpSpPr>
          <p:grpSpPr>
            <a:xfrm>
              <a:off x="3943071" y="1057769"/>
              <a:ext cx="4312842" cy="3725130"/>
              <a:chOff x="702660" y="1071722"/>
              <a:chExt cx="2729185" cy="235727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84D3B0C-0C71-45EB-4807-01C9F8293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66257" b="53883"/>
              <a:stretch/>
            </p:blipFill>
            <p:spPr>
              <a:xfrm>
                <a:off x="702660" y="1071722"/>
                <a:ext cx="2497740" cy="179616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DB8BE25-C4C2-D1F2-9282-B8A6FBEC6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3743" r="44920" b="62064"/>
              <a:stretch/>
            </p:blipFill>
            <p:spPr>
              <a:xfrm>
                <a:off x="1655222" y="1071722"/>
                <a:ext cx="1579418" cy="1477514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370E5A2-9E71-EDFD-DF2C-DB9A61259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3717" r="24946" b="62065"/>
              <a:stretch/>
            </p:blipFill>
            <p:spPr>
              <a:xfrm>
                <a:off x="1557785" y="1071722"/>
                <a:ext cx="1579419" cy="1477514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DBC1483-BAFD-FB92-F66B-4EAC05484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4683" b="60127"/>
              <a:stretch/>
            </p:blipFill>
            <p:spPr>
              <a:xfrm>
                <a:off x="1557785" y="1071722"/>
                <a:ext cx="1874060" cy="155294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7E2B604-50C9-1805-23F1-E0C41E387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2134" t="46117" r="67026" b="19297"/>
              <a:stretch/>
            </p:blipFill>
            <p:spPr>
              <a:xfrm>
                <a:off x="1594512" y="1277636"/>
                <a:ext cx="1542692" cy="1347032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088AD57-4604-EA57-C976-ECD89D928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3362" t="46117" r="46050" b="19297"/>
              <a:stretch/>
            </p:blipFill>
            <p:spPr>
              <a:xfrm>
                <a:off x="1613204" y="1277636"/>
                <a:ext cx="1524000" cy="1347032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AB33748-A8C3-4C54-531B-59A5ADF9C7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42279" t="90669" r="34332" b="-1355"/>
              <a:stretch/>
            </p:blipFill>
            <p:spPr>
              <a:xfrm>
                <a:off x="1438453" y="3012819"/>
                <a:ext cx="1731264" cy="416181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5BB97B2-47CC-08AE-6679-F30DDCE29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4410" t="46117" r="25596" b="19297"/>
              <a:stretch/>
            </p:blipFill>
            <p:spPr>
              <a:xfrm>
                <a:off x="1613603" y="1277636"/>
                <a:ext cx="1480007" cy="1347032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2838488-9222-98C2-7B37-13A592208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5502" t="46117" r="4636" b="7765"/>
              <a:stretch/>
            </p:blipFill>
            <p:spPr>
              <a:xfrm>
                <a:off x="1613204" y="1277635"/>
                <a:ext cx="1470212" cy="1796169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978DB39-0B6F-9E1C-A7FE-5381BAD0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831"/>
            <a:stretch/>
          </p:blipFill>
          <p:spPr>
            <a:xfrm>
              <a:off x="6905667" y="1171161"/>
              <a:ext cx="905576" cy="87715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C7272D-D8CE-DC03-C810-92C573F888FA}"/>
                </a:ext>
              </a:extLst>
            </p:cNvPr>
            <p:cNvSpPr txBox="1"/>
            <p:nvPr/>
          </p:nvSpPr>
          <p:spPr>
            <a:xfrm>
              <a:off x="4694240" y="4878903"/>
              <a:ext cx="42442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45706F"/>
                  </a:solidFill>
                  <a:latin typeface="Arial Nova" panose="020B0504020202020204" pitchFamily="34" charset="0"/>
                </a:rPr>
                <a:t>McNamara et al. Cell (2022)</a:t>
              </a:r>
            </a:p>
            <a:p>
              <a:endParaRPr lang="en-GB" dirty="0">
                <a:solidFill>
                  <a:srgbClr val="002060"/>
                </a:solidFill>
                <a:latin typeface="Arial Nova" panose="020B0504020202020204" pitchFamily="34" charset="0"/>
              </a:endParaRPr>
            </a:p>
            <a:p>
              <a:r>
                <a:rPr lang="en-GB" dirty="0">
                  <a:latin typeface="Arial Nova" panose="020B0504020202020204" pitchFamily="34" charset="0"/>
                </a:rPr>
                <a:t>Closed-loop control of parkinsonian beta oscillations with electrical stim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EB707A2-E9A9-847E-66D5-3E04B6AC0E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0000"/>
          </a:blip>
          <a:srcRect l="-1" t="23986" r="33415" b="19872"/>
          <a:stretch/>
        </p:blipFill>
        <p:spPr>
          <a:xfrm rot="5400000">
            <a:off x="7443617" y="2109620"/>
            <a:ext cx="4633647" cy="4863118"/>
          </a:xfrm>
          <a:prstGeom prst="rect">
            <a:avLst/>
          </a:prstGeom>
          <a:effectLst/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9F6AB02-F8BF-01C3-FF42-5825C14B902D}"/>
              </a:ext>
            </a:extLst>
          </p:cNvPr>
          <p:cNvGrpSpPr/>
          <p:nvPr/>
        </p:nvGrpSpPr>
        <p:grpSpPr>
          <a:xfrm>
            <a:off x="8385433" y="742603"/>
            <a:ext cx="4491793" cy="5145244"/>
            <a:chOff x="8385433" y="933988"/>
            <a:chExt cx="4491793" cy="514524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71AF0E9-7576-1126-3CB1-66A0814DB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85433" y="1149390"/>
              <a:ext cx="3494691" cy="326442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A64A073-E2FE-4464-2239-079B4FF01DF8}"/>
                </a:ext>
              </a:extLst>
            </p:cNvPr>
            <p:cNvSpPr/>
            <p:nvPr/>
          </p:nvSpPr>
          <p:spPr>
            <a:xfrm>
              <a:off x="9433611" y="933988"/>
              <a:ext cx="1886438" cy="7007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3B757A5-1A01-1E30-7B85-F155B552ABEF}"/>
                </a:ext>
              </a:extLst>
            </p:cNvPr>
            <p:cNvSpPr/>
            <p:nvPr/>
          </p:nvSpPr>
          <p:spPr>
            <a:xfrm>
              <a:off x="9899222" y="1058679"/>
              <a:ext cx="1736709" cy="7007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971AFAD-6E31-4571-8715-84B47FC8C82A}"/>
                </a:ext>
              </a:extLst>
            </p:cNvPr>
            <p:cNvSpPr txBox="1"/>
            <p:nvPr/>
          </p:nvSpPr>
          <p:spPr>
            <a:xfrm>
              <a:off x="8632981" y="4878903"/>
              <a:ext cx="42442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45706F"/>
                  </a:solidFill>
                  <a:latin typeface="Arial Nova" panose="020B0504020202020204" pitchFamily="34" charset="0"/>
                </a:rPr>
                <a:t>Hebron et al. PLOS </a:t>
              </a:r>
              <a:r>
                <a:rPr lang="en-GB" b="1" dirty="0" err="1">
                  <a:solidFill>
                    <a:srgbClr val="45706F"/>
                  </a:solidFill>
                  <a:latin typeface="Arial Nova" panose="020B0504020202020204" pitchFamily="34" charset="0"/>
                </a:rPr>
                <a:t>Biol</a:t>
              </a:r>
              <a:r>
                <a:rPr lang="en-GB" b="1" dirty="0">
                  <a:solidFill>
                    <a:srgbClr val="45706F"/>
                  </a:solidFill>
                  <a:latin typeface="Arial Nova" panose="020B0504020202020204" pitchFamily="34" charset="0"/>
                </a:rPr>
                <a:t> (2024)</a:t>
              </a:r>
            </a:p>
            <a:p>
              <a:endParaRPr lang="en-GB" dirty="0">
                <a:solidFill>
                  <a:srgbClr val="002060"/>
                </a:solidFill>
                <a:latin typeface="Arial Nova" panose="020B0504020202020204" pitchFamily="34" charset="0"/>
              </a:endParaRPr>
            </a:p>
            <a:p>
              <a:r>
                <a:rPr lang="en-GB" dirty="0">
                  <a:latin typeface="Arial Nova" panose="020B0504020202020204" pitchFamily="34" charset="0"/>
                </a:rPr>
                <a:t>Closed-loop control of alpha</a:t>
              </a:r>
            </a:p>
            <a:p>
              <a:r>
                <a:rPr lang="en-GB" dirty="0">
                  <a:latin typeface="Arial Nova" panose="020B0504020202020204" pitchFamily="34" charset="0"/>
                </a:rPr>
                <a:t>oscillations with auditory stim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8A8D262-C140-D4C3-9AF5-E34C45A36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899339">
              <a:off x="10255840" y="1002141"/>
              <a:ext cx="1055709" cy="92468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8ED0E6A-7EC8-A33E-4E8C-85CEFF5C466B}"/>
              </a:ext>
            </a:extLst>
          </p:cNvPr>
          <p:cNvSpPr/>
          <p:nvPr/>
        </p:nvSpPr>
        <p:spPr>
          <a:xfrm>
            <a:off x="0" y="0"/>
            <a:ext cx="12192000" cy="85476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35289-A600-4148-6FA2-6FBEA05C5D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D09F89-866C-F0C3-8CF9-21D32FB09352}"/>
              </a:ext>
            </a:extLst>
          </p:cNvPr>
          <p:cNvSpPr txBox="1"/>
          <p:nvPr/>
        </p:nvSpPr>
        <p:spPr>
          <a:xfrm>
            <a:off x="389526" y="160350"/>
            <a:ext cx="2548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467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Timing matters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6D8C29-2057-8643-5852-A8D30724E34E}"/>
              </a:ext>
            </a:extLst>
          </p:cNvPr>
          <p:cNvSpPr txBox="1"/>
          <p:nvPr/>
        </p:nvSpPr>
        <p:spPr>
          <a:xfrm>
            <a:off x="1612209" y="6122106"/>
            <a:ext cx="9538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/>
              <a:t>The effects of a stimulus depend on how it is synchronised to brain activity </a:t>
            </a:r>
          </a:p>
        </p:txBody>
      </p:sp>
    </p:spTree>
    <p:extLst>
      <p:ext uri="{BB962C8B-B14F-4D97-AF65-F5344CB8AC3E}">
        <p14:creationId xmlns:p14="http://schemas.microsoft.com/office/powerpoint/2010/main" val="3416757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1DE11-993C-8DB0-E910-82E18EB8F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C9126D-1F05-FE4D-72CD-965F3D16C2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rcRect l="-1" t="23986" r="33415" b="19872"/>
          <a:stretch/>
        </p:blipFill>
        <p:spPr>
          <a:xfrm rot="5400000">
            <a:off x="7443617" y="2109620"/>
            <a:ext cx="4633647" cy="4863118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8E6877-0A1F-16AA-8614-B940EBCDCEBC}"/>
              </a:ext>
            </a:extLst>
          </p:cNvPr>
          <p:cNvSpPr/>
          <p:nvPr/>
        </p:nvSpPr>
        <p:spPr>
          <a:xfrm>
            <a:off x="0" y="0"/>
            <a:ext cx="12192000" cy="85476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ECCCB-9A81-4E50-81AD-702118E83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BE8C5D-830E-DFAB-0724-CE8E16A879D4}"/>
              </a:ext>
            </a:extLst>
          </p:cNvPr>
          <p:cNvSpPr txBox="1"/>
          <p:nvPr/>
        </p:nvSpPr>
        <p:spPr>
          <a:xfrm>
            <a:off x="389526" y="160350"/>
            <a:ext cx="2548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467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Timing matters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6ABCC0-F4FF-5F93-E9F0-DE06D981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618"/>
          <a:stretch/>
        </p:blipFill>
        <p:spPr>
          <a:xfrm>
            <a:off x="6605488" y="1394570"/>
            <a:ext cx="4743428" cy="4812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8A3543-2A99-525C-C171-FCB8D0802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92" y="1240584"/>
            <a:ext cx="5075967" cy="34036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B2EED0-5CAA-A394-9D89-D51B8FC53C64}"/>
              </a:ext>
            </a:extLst>
          </p:cNvPr>
          <p:cNvSpPr txBox="1"/>
          <p:nvPr/>
        </p:nvSpPr>
        <p:spPr>
          <a:xfrm>
            <a:off x="1097517" y="4810942"/>
            <a:ext cx="4244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45706F"/>
                </a:solidFill>
                <a:latin typeface="Arial Nova" panose="020B0504020202020204" pitchFamily="34" charset="0"/>
              </a:rPr>
              <a:t>Zaaimi</a:t>
            </a:r>
            <a:r>
              <a:rPr lang="en-GB" b="1" dirty="0">
                <a:solidFill>
                  <a:srgbClr val="45706F"/>
                </a:solidFill>
                <a:latin typeface="Arial Nova" panose="020B0504020202020204" pitchFamily="34" charset="0"/>
              </a:rPr>
              <a:t> et al. </a:t>
            </a:r>
            <a:r>
              <a:rPr lang="en-GB" b="1" i="1" dirty="0" err="1">
                <a:solidFill>
                  <a:srgbClr val="45706F"/>
                </a:solidFill>
                <a:latin typeface="Arial Nova" panose="020B0504020202020204" pitchFamily="34" charset="0"/>
              </a:rPr>
              <a:t>bioarxiv</a:t>
            </a:r>
            <a:r>
              <a:rPr lang="en-GB" b="1" i="1" dirty="0">
                <a:solidFill>
                  <a:srgbClr val="45706F"/>
                </a:solidFill>
                <a:latin typeface="Arial Nova" panose="020B0504020202020204" pitchFamily="34" charset="0"/>
              </a:rPr>
              <a:t> </a:t>
            </a:r>
            <a:r>
              <a:rPr lang="en-GB" b="1" dirty="0">
                <a:solidFill>
                  <a:srgbClr val="45706F"/>
                </a:solidFill>
                <a:latin typeface="Arial Nova" panose="020B0504020202020204" pitchFamily="34" charset="0"/>
              </a:rPr>
              <a:t>(2024)</a:t>
            </a:r>
          </a:p>
          <a:p>
            <a:endParaRPr lang="en-GB" dirty="0">
              <a:solidFill>
                <a:srgbClr val="002060"/>
              </a:solidFill>
              <a:latin typeface="Arial Nova" panose="020B0504020202020204" pitchFamily="34" charset="0"/>
            </a:endParaRPr>
          </a:p>
          <a:p>
            <a:r>
              <a:rPr lang="en-GB" dirty="0">
                <a:latin typeface="Arial Nova" panose="020B0504020202020204" pitchFamily="34" charset="0"/>
              </a:rPr>
              <a:t>Closed-loop control of theta oscillations with musical stimulation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1C9B71-CEE2-6355-69FB-9F7353D8369D}"/>
              </a:ext>
            </a:extLst>
          </p:cNvPr>
          <p:cNvSpPr txBox="1"/>
          <p:nvPr/>
        </p:nvSpPr>
        <p:spPr>
          <a:xfrm>
            <a:off x="1155011" y="6122106"/>
            <a:ext cx="10092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/>
              <a:t>Where a stimulus has effects depend on how it is synchronised to brain activity </a:t>
            </a:r>
          </a:p>
        </p:txBody>
      </p:sp>
    </p:spTree>
    <p:extLst>
      <p:ext uri="{BB962C8B-B14F-4D97-AF65-F5344CB8AC3E}">
        <p14:creationId xmlns:p14="http://schemas.microsoft.com/office/powerpoint/2010/main" val="2968576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A80F7-9DE7-B99E-2E6E-DC7B99EC1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78FC7A-2549-12D8-FF40-AB8A5013140A}"/>
              </a:ext>
            </a:extLst>
          </p:cNvPr>
          <p:cNvSpPr/>
          <p:nvPr/>
        </p:nvSpPr>
        <p:spPr>
          <a:xfrm>
            <a:off x="0" y="0"/>
            <a:ext cx="12192000" cy="85476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472E6-D101-F57D-C607-FD09490BD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301" y="233798"/>
            <a:ext cx="1592424" cy="325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84F915-66BD-7675-7F9C-FF343AA77D01}"/>
              </a:ext>
            </a:extLst>
          </p:cNvPr>
          <p:cNvSpPr txBox="1"/>
          <p:nvPr/>
        </p:nvSpPr>
        <p:spPr>
          <a:xfrm>
            <a:off x="389526" y="160350"/>
            <a:ext cx="4654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4670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Activity-dependent plasticity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7CAF52B-0D17-1AF3-B4A2-223F59803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079" y="1127729"/>
            <a:ext cx="4629434" cy="1590650"/>
          </a:xfrm>
          <a:prstGeom prst="rect">
            <a:avLst/>
          </a:prstGeom>
        </p:spPr>
      </p:pic>
      <p:pic>
        <p:nvPicPr>
          <p:cNvPr id="48" name="Picture 10">
            <a:extLst>
              <a:ext uri="{FF2B5EF4-FFF2-40B4-BE49-F238E27FC236}">
                <a16:creationId xmlns:a16="http://schemas.microsoft.com/office/drawing/2014/main" id="{FE2A47E6-5A69-9B02-A831-7DDB35AA4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b="46948"/>
          <a:stretch>
            <a:fillRect/>
          </a:stretch>
        </p:blipFill>
        <p:spPr bwMode="auto">
          <a:xfrm>
            <a:off x="6588653" y="2920714"/>
            <a:ext cx="42005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" name="Group 11">
            <a:extLst>
              <a:ext uri="{FF2B5EF4-FFF2-40B4-BE49-F238E27FC236}">
                <a16:creationId xmlns:a16="http://schemas.microsoft.com/office/drawing/2014/main" id="{3EE89B14-FB9A-0148-1F12-29BFE86187F1}"/>
              </a:ext>
            </a:extLst>
          </p:cNvPr>
          <p:cNvGrpSpPr>
            <a:grpSpLocks/>
          </p:cNvGrpSpPr>
          <p:nvPr/>
        </p:nvGrpSpPr>
        <p:grpSpPr bwMode="auto">
          <a:xfrm>
            <a:off x="7395103" y="4865402"/>
            <a:ext cx="2447925" cy="142875"/>
            <a:chOff x="1837" y="3522"/>
            <a:chExt cx="1542" cy="90"/>
          </a:xfrm>
        </p:grpSpPr>
        <p:sp>
          <p:nvSpPr>
            <p:cNvPr id="50" name="Line 12">
              <a:extLst>
                <a:ext uri="{FF2B5EF4-FFF2-40B4-BE49-F238E27FC236}">
                  <a16:creationId xmlns:a16="http://schemas.microsoft.com/office/drawing/2014/main" id="{009165B1-DAA8-5C50-C6DA-84E6B9388C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7" y="3567"/>
              <a:ext cx="1497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Line 13">
              <a:extLst>
                <a:ext uri="{FF2B5EF4-FFF2-40B4-BE49-F238E27FC236}">
                  <a16:creationId xmlns:a16="http://schemas.microsoft.com/office/drawing/2014/main" id="{BD1D510D-1BBE-53B3-A5D2-D7E616BCB2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4" y="3522"/>
              <a:ext cx="45" cy="4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Line 14">
              <a:extLst>
                <a:ext uri="{FF2B5EF4-FFF2-40B4-BE49-F238E27FC236}">
                  <a16:creationId xmlns:a16="http://schemas.microsoft.com/office/drawing/2014/main" id="{9F71A9C7-C2F2-A6D1-CCA9-81247B5479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4" y="3567"/>
              <a:ext cx="45" cy="4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3" name="Oval 15">
            <a:extLst>
              <a:ext uri="{FF2B5EF4-FFF2-40B4-BE49-F238E27FC236}">
                <a16:creationId xmlns:a16="http://schemas.microsoft.com/office/drawing/2014/main" id="{49D14FDD-01FE-5246-E307-27B70ACCA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9203" y="4578064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4" name="Group 16">
            <a:extLst>
              <a:ext uri="{FF2B5EF4-FFF2-40B4-BE49-F238E27FC236}">
                <a16:creationId xmlns:a16="http://schemas.microsoft.com/office/drawing/2014/main" id="{F9BBC5A8-BDC2-529E-6472-44282D9035BC}"/>
              </a:ext>
            </a:extLst>
          </p:cNvPr>
          <p:cNvGrpSpPr>
            <a:grpSpLocks/>
          </p:cNvGrpSpPr>
          <p:nvPr/>
        </p:nvGrpSpPr>
        <p:grpSpPr bwMode="auto">
          <a:xfrm>
            <a:off x="7395103" y="4865402"/>
            <a:ext cx="2447925" cy="142875"/>
            <a:chOff x="1837" y="3839"/>
            <a:chExt cx="1542" cy="90"/>
          </a:xfrm>
        </p:grpSpPr>
        <p:sp>
          <p:nvSpPr>
            <p:cNvPr id="55" name="Line 17">
              <a:extLst>
                <a:ext uri="{FF2B5EF4-FFF2-40B4-BE49-F238E27FC236}">
                  <a16:creationId xmlns:a16="http://schemas.microsoft.com/office/drawing/2014/main" id="{FF3EF2BF-81C9-ACAD-70AD-EE275BD10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7" y="3884"/>
              <a:ext cx="149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Line 18">
              <a:extLst>
                <a:ext uri="{FF2B5EF4-FFF2-40B4-BE49-F238E27FC236}">
                  <a16:creationId xmlns:a16="http://schemas.microsoft.com/office/drawing/2014/main" id="{D602D9C3-E19B-64CA-6FC4-030D19B05D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4" y="3839"/>
              <a:ext cx="45" cy="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Line 19">
              <a:extLst>
                <a:ext uri="{FF2B5EF4-FFF2-40B4-BE49-F238E27FC236}">
                  <a16:creationId xmlns:a16="http://schemas.microsoft.com/office/drawing/2014/main" id="{113894CD-1A46-1295-370B-D013C79DE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4" y="3884"/>
              <a:ext cx="45" cy="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8" name="Oval 20">
            <a:extLst>
              <a:ext uri="{FF2B5EF4-FFF2-40B4-BE49-F238E27FC236}">
                <a16:creationId xmlns:a16="http://schemas.microsoft.com/office/drawing/2014/main" id="{1CD26846-0551-0BD0-CDE5-DCCF77A27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597" y="4673856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AD324E6-E4BB-4A8A-7216-2C944B77AA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rcRect l="-1" t="23986" r="33415" b="19872"/>
          <a:stretch/>
        </p:blipFill>
        <p:spPr>
          <a:xfrm rot="5400000">
            <a:off x="7443617" y="2109620"/>
            <a:ext cx="4633647" cy="4863118"/>
          </a:xfrm>
          <a:prstGeom prst="rect">
            <a:avLst/>
          </a:prstGeom>
          <a:effectLst/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9B52158-F14F-D711-F6EE-B25C3F5592FB}"/>
              </a:ext>
            </a:extLst>
          </p:cNvPr>
          <p:cNvSpPr txBox="1"/>
          <p:nvPr/>
        </p:nvSpPr>
        <p:spPr>
          <a:xfrm>
            <a:off x="6633818" y="5464564"/>
            <a:ext cx="4804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Cells that fire together, wire together !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4FCD529-E81B-86C4-5C3A-DBC1F29460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29" y="2985139"/>
            <a:ext cx="2169432" cy="1869259"/>
          </a:xfrm>
          <a:prstGeom prst="rect">
            <a:avLst/>
          </a:prstGeom>
        </p:spPr>
      </p:pic>
      <p:pic>
        <p:nvPicPr>
          <p:cNvPr id="62" name="Picture 2" descr="http://www.wired.com/wp-content/uploads/2014/07/brain1.jpg">
            <a:hlinkClick r:id="rId7"/>
            <a:extLst>
              <a:ext uri="{FF2B5EF4-FFF2-40B4-BE49-F238E27FC236}">
                <a16:creationId xmlns:a16="http://schemas.microsoft.com/office/drawing/2014/main" id="{119E7C45-0250-A40F-DED8-A961B3C1B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635" y="2885556"/>
            <a:ext cx="2630943" cy="210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4EFADFAC-8FED-18EF-68F8-2176BA932C62}"/>
              </a:ext>
            </a:extLst>
          </p:cNvPr>
          <p:cNvGrpSpPr/>
          <p:nvPr/>
        </p:nvGrpSpPr>
        <p:grpSpPr>
          <a:xfrm>
            <a:off x="2553453" y="2032615"/>
            <a:ext cx="2169433" cy="970836"/>
            <a:chOff x="3322493" y="755678"/>
            <a:chExt cx="2169433" cy="970836"/>
          </a:xfrm>
        </p:grpSpPr>
        <p:sp>
          <p:nvSpPr>
            <p:cNvPr id="64" name="Arrow: Curved Right 15">
              <a:extLst>
                <a:ext uri="{FF2B5EF4-FFF2-40B4-BE49-F238E27FC236}">
                  <a16:creationId xmlns:a16="http://schemas.microsoft.com/office/drawing/2014/main" id="{F7DFEDC7-8B83-ABF2-1998-BDDBCAFC107D}"/>
                </a:ext>
              </a:extLst>
            </p:cNvPr>
            <p:cNvSpPr/>
            <p:nvPr/>
          </p:nvSpPr>
          <p:spPr>
            <a:xfrm rot="5400000" flipV="1">
              <a:off x="4126218" y="360805"/>
              <a:ext cx="561984" cy="2169433"/>
            </a:xfrm>
            <a:prstGeom prst="curvedRightArrow">
              <a:avLst>
                <a:gd name="adj1" fmla="val 62713"/>
                <a:gd name="adj2" fmla="val 107155"/>
                <a:gd name="adj3" fmla="val 25000"/>
              </a:avLst>
            </a:prstGeom>
            <a:gradFill flip="none" rotWithShape="1">
              <a:gsLst>
                <a:gs pos="0">
                  <a:srgbClr val="82B1B1"/>
                </a:gs>
                <a:gs pos="100000">
                  <a:schemeClr val="tx1"/>
                </a:gs>
              </a:gsLst>
              <a:lin ang="162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27B3771-5EA1-A4A0-1437-27214185B2EC}"/>
                </a:ext>
              </a:extLst>
            </p:cNvPr>
            <p:cNvSpPr txBox="1"/>
            <p:nvPr/>
          </p:nvSpPr>
          <p:spPr>
            <a:xfrm>
              <a:off x="3831282" y="755678"/>
              <a:ext cx="901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467070"/>
                  </a:solidFill>
                </a:rPr>
                <a:t>Sensing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7F823EC-928B-A0F0-4756-C0C3E4140DF7}"/>
              </a:ext>
            </a:extLst>
          </p:cNvPr>
          <p:cNvGrpSpPr/>
          <p:nvPr/>
        </p:nvGrpSpPr>
        <p:grpSpPr>
          <a:xfrm>
            <a:off x="2411127" y="4355920"/>
            <a:ext cx="2169433" cy="798560"/>
            <a:chOff x="3180167" y="3078983"/>
            <a:chExt cx="2169433" cy="798560"/>
          </a:xfrm>
        </p:grpSpPr>
        <p:sp>
          <p:nvSpPr>
            <p:cNvPr id="67" name="Arrow: Curved Right 18">
              <a:extLst>
                <a:ext uri="{FF2B5EF4-FFF2-40B4-BE49-F238E27FC236}">
                  <a16:creationId xmlns:a16="http://schemas.microsoft.com/office/drawing/2014/main" id="{4445E18F-D497-34B1-DAC7-D01D27B8B5C7}"/>
                </a:ext>
              </a:extLst>
            </p:cNvPr>
            <p:cNvSpPr/>
            <p:nvPr/>
          </p:nvSpPr>
          <p:spPr>
            <a:xfrm rot="16200000" flipV="1">
              <a:off x="3983892" y="2511834"/>
              <a:ext cx="561984" cy="2169433"/>
            </a:xfrm>
            <a:prstGeom prst="curvedRightArrow">
              <a:avLst>
                <a:gd name="adj1" fmla="val 62713"/>
                <a:gd name="adj2" fmla="val 107155"/>
                <a:gd name="adj3" fmla="val 25000"/>
              </a:avLst>
            </a:prstGeom>
            <a:gradFill>
              <a:gsLst>
                <a:gs pos="0">
                  <a:srgbClr val="82B1B1"/>
                </a:gs>
                <a:gs pos="100000">
                  <a:schemeClr val="tx1"/>
                </a:gs>
              </a:gsLst>
              <a:lin ang="5400000" scaled="1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D27D73D-5E71-1CE1-D653-1C8E1CFAE78D}"/>
                </a:ext>
              </a:extLst>
            </p:cNvPr>
            <p:cNvSpPr txBox="1"/>
            <p:nvPr/>
          </p:nvSpPr>
          <p:spPr>
            <a:xfrm>
              <a:off x="3761263" y="3078983"/>
              <a:ext cx="1248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467070"/>
                  </a:solidFill>
                </a:rPr>
                <a:t>Stimulating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159D8E5B-ED69-20DE-8748-AB823081D3C7}"/>
              </a:ext>
            </a:extLst>
          </p:cNvPr>
          <p:cNvSpPr txBox="1"/>
          <p:nvPr/>
        </p:nvSpPr>
        <p:spPr>
          <a:xfrm>
            <a:off x="945502" y="6122106"/>
            <a:ext cx="10712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/>
              <a:t>The long-term effects of a stimulus depend on how it is synchronised to brain activity </a:t>
            </a:r>
          </a:p>
        </p:txBody>
      </p:sp>
    </p:spTree>
    <p:extLst>
      <p:ext uri="{BB962C8B-B14F-4D97-AF65-F5344CB8AC3E}">
        <p14:creationId xmlns:p14="http://schemas.microsoft.com/office/powerpoint/2010/main" val="3072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3148 L 3.75E-6 -0.22523 L 0.2552 -0.22523 L 0.2552 0.0365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79 0.02269 L 0.38842 0.0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8" grpId="0" animBg="1"/>
      <p:bldP spid="58" grpId="1" animBg="1"/>
      <p:bldP spid="58" grpId="2" animBg="1"/>
    </p:bld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9006</TotalTime>
  <Words>434</Words>
  <Application>Microsoft Macintosh PowerPoint</Application>
  <PresentationFormat>Widescreen</PresentationFormat>
  <Paragraphs>85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Arial Nova</vt:lpstr>
      <vt:lpstr>Calibri</vt:lpstr>
      <vt:lpstr>Calibri Light</vt:lpstr>
      <vt:lpstr>Cambria Math</vt:lpstr>
      <vt:lpstr>Helvetica Neue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Jackson</dc:creator>
  <cp:lastModifiedBy>Andrew Jackson</cp:lastModifiedBy>
  <cp:revision>23</cp:revision>
  <dcterms:created xsi:type="dcterms:W3CDTF">2025-03-06T21:20:39Z</dcterms:created>
  <dcterms:modified xsi:type="dcterms:W3CDTF">2025-04-09T11:03:18Z</dcterms:modified>
</cp:coreProperties>
</file>